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 зацікавити місією
ВИДИМИЙ СЛАЙД ДЛЯ ДИТИНИ
Тип гри: сюжетний_гачок
Сцена: Сова Софія тримає блідий зоряний фотоальбом планети А.
Сюжетний крок: Зоряний дощ стер іскорку А, і фото Сови Софії втратили кольори.
Репліка персонажа: Анічко, мій фотоальбом став сірим!
Дія дитини: Прийми місію дослідниці.
Варіанти вибору: Допоможу
Ігровий результат: Фотоальбом відкривається.
ІНФОРМАЦІЯ ДЛЯ ПЕДАГОГА
Слова педагога: Анічко, у Сови Софії сталася біда: її зоряний фотоальбом планети А став сірим. Зникла перша іскорка звука А. Допоможемо повернути кольори?
Дія Анічки: Слухає початок історії й відповідає коротко.
Критерій успіху: Дитина включається в місію.
Спрощення: Поставити питання з двома варіантами: допоможемо чи ні?
Ускладнення: Попросити сказати: Я допоможу Сові Софії.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A friendly owl holding a pale magical photo album, one dim crystal shaped like a star-spark for sound А, calm observatory on a tiny planet, no 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10: сказати коротке українське речення
ВИДИМИЙ СЛАЙД ДЛЯ ДИТИНИ
Тип гри: коротка_фраза
Сцена: Фото "ананас" стає кольоровим біля кристала.
Сюжетний крок: Щоб фото залишилось у альбомі, його треба назвати короткою українською фразою.
Репліка персонажа: Назви знахідку, і фото залишиться кольоровим.
Дія дитини: Я бачу ананас.
Варіанти вибору: немає
Ігровий результат: Кристал запамʼятовує слово.
ІНФОРМАЦІЯ ДЛЯ ПЕДАГОГА
Слова педагога: Ця фотка вже майже кольорова. Скажи коротко українською: Я бачу ананас.
Дія Анічки: Каже коротке речення за моделлю.
Критерій успіху: Дитина каже 1 коротке українське речення.
Спрощення: Дати модель повністю: Я бачу ананас.
Ускладнення: Попросити вибрати інше слово й сказати речення.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1 main visible objects. One large colorful photo card of ананас beside a small crystal, calm background, no labels.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11: сюжетна перешкода з тим самим звуком
ВИДИМИЙ СЛАЙД ДЛЯ ДИТИНИ
Тип гри: місток
Сцена: До останньої сторінки веде маленький місток через зоряний струмок.
Сюжетний крок: Місток відкривається тільки словом-паролем на А.
Репліка персонажа: Знайди пароль на А.
Дія дитини: Обери слово-пароль.
Варіанти вибору: автобус, акула
Ігровий результат: Місток опускається.
ІНФОРМАЦІЯ ДЛЯ ПЕДАГОГА
Слова педагога: Місток чекає слово-пароль на А. Що допоможе Сові Софії перейти?
Дія Анічки: Обирає правильне слово й повторює його.
Критерій успіху: Дитина знаходить 2–3 слова, що починаються з цільового звука.
Спрощення: Залишити тільки 2 картинки.
Ускладнення: Попросити дитину самостійно назвати картинку.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A small bridge over a gentle starry stream, two large photo choices from these words: автобус, акула. No text, no labels.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12: повторити А у новій формі
ВИДИМИЙ СЛАЙД ДЛЯ ДИТИНИ
Тип гри: перевірка_кристала
Сцена: Перед фіналом кристал просить останню перевірку уважного вушка.
Сюжетний крок: Зоряний дощ може ще раз стерти іскорку, якщо її не перевірити.
Репліка персонажа: Перевіримо, чи іскорка справжня.
Дія дитини: Покажи: чула А чи ні.
Варіанти вибору: Чула, Не чула
Ігровий результат: Кристал майже готовий.
ІНФОРМАЦІЯ ДЛЯ ПЕДАГОГА
Слова педагога: Остання перевірка уважного вушка. Чуєш А чи ні? Якщо перевіримо правильно, фотоальбом не стане сірим.
Дія Анічки: Показує відповідь.
Критерій успіху: Дитина правильно реагує на 3 із 4 спроб.
Спрощення: Зробити тільки 2 спроби й повторити звук перед вибором.
Ускладнення: Додати паузу перед відповіддю, щоб дитина не вгадувала.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A crystal in a magical photo album with two simple response cards, low visual noise, no text or symbols that look like letters.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13: мікроісторія за 2–3 картинками
ВИДИМИЙ СЛАЙД ДЛЯ ДИТИНИ
Тип гри: мікроісторія
Сцена: Три врятовані фото стають маленькою картою пригоди.
Сюжетний крок: Сова Софія просить скласти врятовані фото у правильну казкову доріжку.
Репліка персонажа: Складемо карту: спочатку, потім, наприкінці.
Дія дитини: Скажи: спочатку, потім, наприкінці.
Варіанти вибору: ананас, автобус, акула
Ігровий результат: Історія оживляє кристал.
ІНФОРМАЦІЯ ДЛЯ ПЕДАГОГА
Слова педагога: Складемо врятовані фотки у доріжку. Спочатку ми знайшли ананас. Потім — автобус. Наприкінці — кристал.
Дія Анічки: Складає 1–3 короткі фрази з підтримкою.
Критерій успіху: Дитина бере участь у мікроісторії без вимоги довгого переказу.
Спрощення: Педагог говорить більшу частину, дитина додає одне слово.
Ускладнення: Дитина сама вибирає порядок двох картинок.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Three large simple recovered photo cards using these objects: ананас, автобус, акула. Clean background, no labels.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14: підсумувати, що знайшли
ВИДИМИЙ СЛАЙД ДЛЯ ДИТИНИ
Тип гри: перемога
Сцена: Зоряний фотоальбом знову кольоровий, а Сова Софія тримає яскраву карту.
Сюжетний крок: Анічка зібрала достатньо іскорок А, і альбом врятовано.
Репліка персонажа: Ми повернули іскорку А!
Дія дитини: Покажи або назви одну знахідку.
Варіанти вибору: ананас, автобус, акула
Ігровий результат: Фотоальбом знову кольоровий.
ІНФОРМАЦІЯ ДЛЯ ПЕДАГОГА
Слова педагога: Сьогодні твоє вушко врятувало фотоальбом Сови Софії. Ми шукали іскорку А. Що ми знайшли?
Дія Анічки: Називає 1–2 слова або показує їх.
Критерій успіху: Дитина пригадує звук або одне слово уроку.
Спрощення: Показати дві картинки й назвати разом.
Ускладнення: Попросити самостійно сказати одне речення.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4 main visible objects. A colorful magical photo album, a glowing crystal and two or three discovered objects from the lesson: ананас, автобус, акула. No text, no labels.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15: дати мʼяку домашню мікропрактику
ВИДИМИЙ СЛАЙД ДЛЯ ДИТИНИ
Тип гри: домашня_місія
Сцена: Сова Софія дає Анічці маленьку картку дослідниці додому.
Сюжетний крок: Сова Софія хоче додати в альбом ще дві домашні фотки з іскоркою.
Репліка персонажа: Знайди вдома ще дві іскорки.
Дія дитини: Домашня місія: шукай А.
Варіанти вибору: немає
Ігровий результат: Нова місія чекає вдома.
ІНФОРМАЦІЯ ДЛЯ ПЕДАГОГА
Слова педагога: Сова Софія просить знайти вдома ще 2 іскорки для фотоальбому: предмети або картинки, які починаються на А. Скажіть коротко: Я бачу...
Дія Анічки: Слухає домашнє завдання.
Критерій успіху: Домашня практика займає 3–5 хвилин і не перевантажує дитину.
Спрощення: Дорослий сам пропонує два предмети.
Ускладнення: Дитина сама шукає один предмет.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2 main visible objects. A friendly owl holding a small blank researcher mission card beside a colorful photo album, calm background, no text, no letters.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2: пояснити правила місії
ВИДИМИЙ СЛАЙД ДЛЯ ДИТИНИ
Тип гри: правило_гри
Сцена: Сова Софія дає Анічці значок дослідниці: вушко, рука і маленька фраза.
Сюжетний крок: Щоб повернути кольори, треба пройти три правила дослідниці.
Репліка персонажа: Наш код: слухай, показуй, говори коротко.
Дія дитини: Покажи, що готова до дослідження.
Варіанти вибору: Готова
Ігровий результат: Значок дослідниці світиться.
ІНФОРМАЦІЯ ДЛЯ ПЕДАГОГА
Слова педагога: Сова Софія дає тобі значок дослідниці. Наш код: слухаємо уважно, показуємо відповідь і говоримо коротко українською.
Дія Анічки: Повторює або показує правила.
Критерій успіху: Дитина розуміє формат відповіді.
Спрощення: Залишити тільки правило: слухай.
Ускладнення: Попросити назвати одне правило.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A child-friendly researcher badge with three simple icons as objects only: an ear, a pointing hand, and a speech bubble shape with no text, calm background.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3: почути звук А
ВИДИМИЙ СЛАЙД ДЛЯ ДИТИНИ
Тип гри: слухова_магія
Сцена: У середині фотоальбому лежить тихий кристал звука А.
Сюжетний крок: Перша іскорка А може розбудити кристал.
Репліка персонажа: Кристал прокидається тільки від А.
Дія дитини: Послухай звук А.
Варіанти вибору: немає
Ігровий результат: Кристал ледь засвітився.
ІНФОРМАЦІЯ ДЛЯ ПЕДАГОГА
Слова педагога: Послухай: А-А-А. Це перша іскорка для фотоальбому. Твоє вушко шукає А.
Дія Анічки: Слухає звук.
Критерій успіху: Дитина фокусується на одному звуку й не переходить до інших звуків.
Спрощення: Сказати звук довше й повільніше, залишити на екрані тільки один символ.
Ускладнення: Попросити дитину проспівати звук коротко разом із педагогом.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2 main visible objects. One dim crystal inside a magical photo album, a tiny star-spark for sound А, friendly owl small on the side, calm clean background, no 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4: розпізнати А: чула / не чула
ВИДИМИЙ СЛАЙД ДЛЯ ДИТИНИ
Тип гри: вибір_чула_не_чула
Сцена: У фотоальбомі два чарівні віконця: іскорка є або іскорки немає.
Сюжетний крок: Анічка перевіряє, у якому звуці справді сховалася іскорка.
Репліка персонажа: Твоє вушко - детектив іскорок.
Дія дитини: Покажи, чи чула А.
Варіанти вибору: Чула, Не чула
Ігровий результат: Правильне віконце відкриває іскорку.
ІНФОРМАЦІЯ ДЛЯ ПЕДАГОГА
Слова педагога: Я скажу звук. Якщо чуєш А, покажи: чула. Якщо не чуєш — не чула. Так ми не пустимо в альбом чужу іскорку.
Дія Анічки: Показує один із двох варіантів.
Критерій успіху: Дитина правильно реагує на 3 із 4 спроб.
Спрощення: Зробити тільки 2 спроби й повторити звук перед вибором.
Ускладнення: Додати паузу перед відповіддю, щоб дитина не вгадувала.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Two large magical photo album windows with no text, one with a happy ear icon and one with a quiet moon icon, owl on the 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5: повільно проспівати А
ВИДИМИЙ СЛАЙД ДЛЯ ДИТИНИ
Тип гри: зарядити_кристал
Сцена: Кристал отримує мʼяку хвилю іскорки.
Сюжетний крок: Щоб фото не згасло знову, кристал треба зарядити довгим А.
Репліка персонажа: Зарядимо кристал спокійно.
Дія дитини: Скажи довго: А.
Варіанти вибору: немає
Ігровий результат: Кристал світиться сильніше.
ІНФОРМАЦІЯ ДЛЯ ПЕДАГОГА
Слова педагога: Скажемо повільно і мʼяко: А-А-А. Так ми заряджаємо кристал, щоб фото не стало сірим знову.
Дія Анічки: Пробує проспівати звук з педагогом.
Критерій успіху: Дитина пробує тягнути один звук без переходу до інших голосних.
Спрощення: Сказати звук довше й повільніше, залишити на екрані тільки один символ.
Ускладнення: Попросити дитину проспівати звук коротко разом із педагогом.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2 main visible objects. A calm glowing star-spark wave coming from a crystal in a photo album, no letters, no text, soft background.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6: знайти слова, що починаються на А
ВИДИМИЙ СЛАЙД ДЛЯ ДИТИНИ
Тип гри: пошук_предмета
Сцена: На першій сторінці фотоальбому зʼявляються 4 блідих фото-предмети.
Сюжетний крок: Кольори повертаються тільки тим фото, які починаються на А.
Репліка персонажа: Знайди фото, де перша іскорка - А.
Дія дитини: Обери правильну фотку.
Варіанти вибору: ананас, автобус, акула, апельсин
Ігровий результат: Предмет летить до кристала.
ІНФОРМАЦІЯ ДЛЯ ПЕДАГОГА
Слова педагога: Подивись на фотки. Кольори повернуться тій фотці, де слово починається на А. Я скажу повільно: ананас. Чуєш А на початку?
Дія Анічки: Обирає картинку, яка починається на цільовий звук.
Критерій успіху: Дитина знаходить 2–3 слова, що починаються з цільового звука.
Спрощення: Залишити тільки 2 картинки.
Ускладнення: Попросити дитину самостійно назвати картинку.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4 main visible objects. Four large child-friendly photo cards on a clean magical album page: ананас, автобус, акула, апельсин. No labels, no letters.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7: коротка руханка з тим самим звуком
ВИДИМИЙ СЛАЙД ДЛЯ ДИТИНИ
Тип гри: руханка
Сцена: Стежинка до наступної сторінки блимає тільки від правильної іскорки.
Сюжетний крок: Анічка має провести Сову Софію стежинкою між блідими фото.
Репліка персонажа: Коли чуєш нашу іскорку - рухайся!
Дія дитини: Підніми руку, коли чуєш А.
Варіанти вибору: немає
Ігровий результат: Стежинка стає яскравішою.
ІНФОРМАЦІЯ ДЛЯ ПЕДАГОГА
Слова педагога: Проведемо Сову Софію стежинкою. Коли почуєш А, підніми руку. Коли не чуєш — завмри.
Дія Анічки: Піднімає руку або плескає, коли чує звук.
Критерій успіху: Дитина повертається до завдання після короткого руху.
Спрощення: Один рух: підняти руку.
Ускладнення: Два рухи: плеснути й показати картку.
Активний звук: А
Позиція звука: ізольований_звук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2 main visible objects. A simple glowing path between pale photo album pages and a friendly owl, no extra objects, no 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8: сортувати картинки: є А на початку чи ні
ВИДИМИЙ СЛАЙД ДЛЯ ДИТИНИ
Тип гри: сортування
Сцена: Перед альбомними воротами дві таблички: можна і стоп.
Сюжетний крок: Не всі фото можуть потрапити на сторінку планети А.
Репліка персонажа: Пропускаємо тільки фото з нашою іскоркою.
Дія дитини: Поклади картинки у правильну зону.
Варіанти вибору: Можна, Стоп
Ігровий результат: Ворота відкриваються.
ІНФОРМАЦІЯ ДЛЯ ПЕДАГОГА
Слова педагога: Якщо слово починається на А, фотка проходить у альбом. Якщо ні — стоп.
Дія Анічки: Сортує 2–4 картинки.
Критерій успіху: Дитина може пояснити вибір коротко: тут є звук.
Спрощення: Дати тільки одну правильну й одну неправильну картинку.
Ускладнення: Додати третю картинку.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4 main visible objects. Two simple photo sorting areas with no text and four large object pictures: ананас, автобус, акула, апельсин. Calm background, no labels.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Урок 1. Кристал звука А
Слайд 9: закріпити вибір через табличку
ВИДИМИЙ СЛАЙД ДЛЯ ДИТИНИ
Тип гри: ворота
Сцена: Чарівні ворота фотоальбому чекають правильного слова.
Сюжетний крок: Ворота можуть помилитися, якщо Анічка не перевірить перший звук.
Репліка персонажа: Слово з іскоркою може пройти.
Дія дитини: Покажи доріжку: можна чи стоп.
Варіанти вибору: Можна, Стоп
Ігровий результат: Ворота пропускають героя.
ІНФОРМАЦІЯ ДЛЯ ПЕДАГОГА
Слова педагога: Слухаємо слово. Якщо воно починається на А, показуємо доріжку можна. Так Сова Софія не переплутає сторінки.
Дія Анічки: Показує, що може пройти.
Критерій успіху: Дитина може пояснити вибір коротко: тут є звук.
Спрощення: Дати тільки одну правильну й одну неправильну картинку.
Ускладнення: Додати третю картинку.
Активний звук: А
Позиція звука: початок_слова
Промпт для картинки: Create a calm child-friendly 16:9 educational slide visual for a Ukrainian speech therapy lesson. No words, no letters, no numbers, no labels. Soft cream, pale blue, or pale green background. Low visual noise, clean composition, no glitter overload. Use no more than 3 main visible objects. A calm magical photo album gate with two large blank sign shapes, one green and one soft red, no words, no letters.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9ED"/>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9ED"/>
          </a:solidFill>
          <a:ln w="12700">
            <a:solidFill>
              <a:srgbClr val="FFF9ED">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D9CB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Фотоальбом став сірим</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1/15</a:t>
            </a:r>
            <a:endParaRPr lang="en-US" sz="950" dirty="0"/>
          </a:p>
        </p:txBody>
      </p:sp>
      <p:sp>
        <p:nvSpPr>
          <p:cNvPr id="7" name="Shape 5"/>
          <p:cNvSpPr/>
          <p:nvPr/>
        </p:nvSpPr>
        <p:spPr>
          <a:xfrm>
            <a:off x="621792" y="1133856"/>
            <a:ext cx="10936224" cy="3566160"/>
          </a:xfrm>
          <a:prstGeom prst="roundRect">
            <a:avLst>
              <a:gd name="adj" fmla="val 2051"/>
            </a:avLst>
          </a:prstGeom>
          <a:solidFill>
            <a:srgbClr val="F8F1DF"/>
          </a:solidFill>
          <a:ln w="15240">
            <a:solidFill>
              <a:srgbClr val="D9CBAE"/>
            </a:solidFill>
            <a:prstDash val="solid"/>
          </a:ln>
        </p:spPr>
      </p:sp>
      <p:sp>
        <p:nvSpPr>
          <p:cNvPr id="8" name="Shape 6"/>
          <p:cNvSpPr/>
          <p:nvPr/>
        </p:nvSpPr>
        <p:spPr>
          <a:xfrm>
            <a:off x="1005840" y="3968496"/>
            <a:ext cx="9966960" cy="438912"/>
          </a:xfrm>
          <a:prstGeom prst="ellipse">
            <a:avLst/>
          </a:prstGeom>
          <a:solidFill>
            <a:srgbClr val="D7E7D8">
              <a:alpha val="92000"/>
            </a:srgbClr>
          </a:solidFill>
          <a:ln w="12700">
            <a:solidFill>
              <a:srgbClr val="D7E7D8">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D6">
              <a:alpha val="88000"/>
            </a:srgbClr>
          </a:solidFill>
          <a:ln w="25400">
            <a:solidFill>
              <a:srgbClr val="7FB7D6"/>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D6">
              <a:alpha val="90000"/>
            </a:srgbClr>
          </a:solidFill>
          <a:ln w="12700">
            <a:solidFill>
              <a:srgbClr val="7FB7D6">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D6"/>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D9CBAE"/>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Анічко, мій фотоальбом став сірим!</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Зоряний дощ стер іскорку А, і фото Сови Софії втратили кольори.</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D6"/>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Прийми місію дослідниці.</a:t>
            </a:r>
            <a:endParaRPr lang="en-US" sz="2100" dirty="0"/>
          </a:p>
        </p:txBody>
      </p:sp>
      <p:sp>
        <p:nvSpPr>
          <p:cNvPr id="30" name="Shape 28"/>
          <p:cNvSpPr/>
          <p:nvPr/>
        </p:nvSpPr>
        <p:spPr>
          <a:xfrm>
            <a:off x="4160520" y="4882896"/>
            <a:ext cx="3877056" cy="676656"/>
          </a:xfrm>
          <a:prstGeom prst="roundRect">
            <a:avLst>
              <a:gd name="adj" fmla="val 10811"/>
            </a:avLst>
          </a:prstGeom>
          <a:solidFill>
            <a:srgbClr val="E9F6F0"/>
          </a:solidFill>
          <a:ln w="17780">
            <a:solidFill>
              <a:srgbClr val="247058"/>
            </a:solidFill>
            <a:prstDash val="solid"/>
          </a:ln>
        </p:spPr>
      </p:sp>
      <p:sp>
        <p:nvSpPr>
          <p:cNvPr id="31" name="Text 29"/>
          <p:cNvSpPr/>
          <p:nvPr/>
        </p:nvSpPr>
        <p:spPr>
          <a:xfrm>
            <a:off x="4370832" y="5010912"/>
            <a:ext cx="3456432" cy="292608"/>
          </a:xfrm>
          <a:prstGeom prst="rect">
            <a:avLst/>
          </a:prstGeom>
          <a:noFill/>
          <a:ln/>
        </p:spPr>
        <p:txBody>
          <a:bodyPr wrap="square" lIns="1016" tIns="1016" rIns="1016" bIns="1016" rtlCol="0" anchor="ctr">
            <a:normAutofit/>
          </a:bodyPr>
          <a:lstStyle/>
          <a:p>
            <a:pPr algn="ctr" indent="0" marL="0">
              <a:buNone/>
            </a:pPr>
            <a:r>
              <a:rPr lang="en-US" sz="2100" b="1" dirty="0">
                <a:solidFill>
                  <a:srgbClr val="247058"/>
                </a:solidFill>
                <a:latin typeface="Arial" pitchFamily="34" charset="0"/>
                <a:ea typeface="Arial" pitchFamily="34" charset="-122"/>
                <a:cs typeface="Arial" pitchFamily="34" charset="-120"/>
              </a:rPr>
              <a:t>Допоможу</a:t>
            </a:r>
            <a:endParaRPr lang="en-US" sz="2100" dirty="0"/>
          </a:p>
        </p:txBody>
      </p:sp>
      <p:sp>
        <p:nvSpPr>
          <p:cNvPr id="32" name="Text 30"/>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Фотоальбом відкривається.</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F8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2F8F5"/>
          </a:solidFill>
          <a:ln w="12700">
            <a:solidFill>
              <a:srgbClr val="F2F8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7D3C7"/>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10</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Я бачу ананас.</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10/15</a:t>
            </a:r>
            <a:endParaRPr lang="en-US" sz="950" dirty="0"/>
          </a:p>
        </p:txBody>
      </p:sp>
      <p:sp>
        <p:nvSpPr>
          <p:cNvPr id="7" name="Shape 5"/>
          <p:cNvSpPr/>
          <p:nvPr/>
        </p:nvSpPr>
        <p:spPr>
          <a:xfrm>
            <a:off x="621792" y="1133856"/>
            <a:ext cx="10936224" cy="3566160"/>
          </a:xfrm>
          <a:prstGeom prst="roundRect">
            <a:avLst>
              <a:gd name="adj" fmla="val 2051"/>
            </a:avLst>
          </a:prstGeom>
          <a:solidFill>
            <a:srgbClr val="E7F2EE"/>
          </a:solidFill>
          <a:ln w="15240">
            <a:solidFill>
              <a:srgbClr val="B7D3C7"/>
            </a:solidFill>
            <a:prstDash val="solid"/>
          </a:ln>
        </p:spPr>
      </p:sp>
      <p:sp>
        <p:nvSpPr>
          <p:cNvPr id="8" name="Shape 6"/>
          <p:cNvSpPr/>
          <p:nvPr/>
        </p:nvSpPr>
        <p:spPr>
          <a:xfrm>
            <a:off x="1005840" y="3968496"/>
            <a:ext cx="9966960" cy="438912"/>
          </a:xfrm>
          <a:prstGeom prst="ellipse">
            <a:avLst/>
          </a:prstGeom>
          <a:solidFill>
            <a:srgbClr val="CFE6D7">
              <a:alpha val="92000"/>
            </a:srgbClr>
          </a:solidFill>
          <a:ln w="12700">
            <a:solidFill>
              <a:srgbClr val="CFE6D7">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A3">
              <a:alpha val="88000"/>
            </a:srgbClr>
          </a:solidFill>
          <a:ln w="25400">
            <a:solidFill>
              <a:srgbClr val="7FB7A3"/>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A3">
              <a:alpha val="90000"/>
            </a:srgbClr>
          </a:solidFill>
          <a:ln w="12700">
            <a:solidFill>
              <a:srgbClr val="7FB7A3">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A3"/>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7D3C7"/>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Назви знахідку, і фото залишиться кольоровим.</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Щоб фото залишилось у альбомі, його треба назвати короткою українською фразою.</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A3"/>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Я бачу ананас.</a:t>
            </a:r>
            <a:endParaRPr lang="en-US" sz="2100" dirty="0"/>
          </a:p>
        </p:txBody>
      </p:sp>
      <p:sp>
        <p:nvSpPr>
          <p:cNvPr id="30" name="Text 28"/>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Кристал запамʼятовує слово.</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7FC"/>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4F7FC"/>
          </a:solidFill>
          <a:ln w="12700">
            <a:solidFill>
              <a:srgbClr val="F4F7FC">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FD2E6"/>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11</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Пароль для містка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11/15</a:t>
            </a:r>
            <a:endParaRPr lang="en-US" sz="950" dirty="0"/>
          </a:p>
        </p:txBody>
      </p:sp>
      <p:sp>
        <p:nvSpPr>
          <p:cNvPr id="7" name="Shape 5"/>
          <p:cNvSpPr/>
          <p:nvPr/>
        </p:nvSpPr>
        <p:spPr>
          <a:xfrm>
            <a:off x="621792" y="1133856"/>
            <a:ext cx="10936224" cy="3566160"/>
          </a:xfrm>
          <a:prstGeom prst="roundRect">
            <a:avLst>
              <a:gd name="adj" fmla="val 2051"/>
            </a:avLst>
          </a:prstGeom>
          <a:solidFill>
            <a:srgbClr val="EAF2FF"/>
          </a:solidFill>
          <a:ln w="15240">
            <a:solidFill>
              <a:srgbClr val="BFD2E6"/>
            </a:solidFill>
            <a:prstDash val="solid"/>
          </a:ln>
        </p:spPr>
      </p:sp>
      <p:sp>
        <p:nvSpPr>
          <p:cNvPr id="8" name="Shape 6"/>
          <p:cNvSpPr/>
          <p:nvPr/>
        </p:nvSpPr>
        <p:spPr>
          <a:xfrm>
            <a:off x="1005840" y="3968496"/>
            <a:ext cx="9966960" cy="438912"/>
          </a:xfrm>
          <a:prstGeom prst="ellipse">
            <a:avLst/>
          </a:prstGeom>
          <a:solidFill>
            <a:srgbClr val="D2E1EF">
              <a:alpha val="92000"/>
            </a:srgbClr>
          </a:solidFill>
          <a:ln w="12700">
            <a:solidFill>
              <a:srgbClr val="D2E1EF">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3657600" y="2971800"/>
            <a:ext cx="3840480" cy="310896"/>
          </a:xfrm>
          <a:prstGeom prst="roundRect">
            <a:avLst>
              <a:gd name="adj" fmla="val 23529"/>
            </a:avLst>
          </a:prstGeom>
          <a:solidFill>
            <a:srgbClr val="B8845A"/>
          </a:solidFill>
          <a:ln w="12700">
            <a:solidFill>
              <a:srgbClr val="8C623E"/>
            </a:solidFill>
            <a:prstDash val="solid"/>
          </a:ln>
        </p:spPr>
      </p:sp>
      <p:sp>
        <p:nvSpPr>
          <p:cNvPr id="17" name="Shape 15"/>
          <p:cNvSpPr/>
          <p:nvPr/>
        </p:nvSpPr>
        <p:spPr>
          <a:xfrm>
            <a:off x="3931920" y="3328416"/>
            <a:ext cx="3291840" cy="310896"/>
          </a:xfrm>
          <a:prstGeom prst="roundRect">
            <a:avLst>
              <a:gd name="adj" fmla="val 23529"/>
            </a:avLst>
          </a:prstGeom>
          <a:solidFill>
            <a:srgbClr val="8CC7D8"/>
          </a:solidFill>
          <a:ln w="12700">
            <a:solidFill>
              <a:srgbClr val="6A8FA3"/>
            </a:solidFill>
            <a:prstDash val="solid"/>
          </a:ln>
        </p:spPr>
      </p:sp>
      <p:sp>
        <p:nvSpPr>
          <p:cNvPr id="18" name="Shape 16"/>
          <p:cNvSpPr/>
          <p:nvPr/>
        </p:nvSpPr>
        <p:spPr>
          <a:xfrm>
            <a:off x="8001000" y="3291840"/>
            <a:ext cx="1463040" cy="219456"/>
          </a:xfrm>
          <a:prstGeom prst="ellipse">
            <a:avLst/>
          </a:prstGeom>
          <a:solidFill>
            <a:srgbClr val="C9D9D5">
              <a:alpha val="75000"/>
            </a:srgbClr>
          </a:solidFill>
          <a:ln w="12700">
            <a:solidFill>
              <a:srgbClr val="C9D9D5">
                <a:alpha val="0"/>
              </a:srgbClr>
            </a:solidFill>
            <a:prstDash val="solid"/>
          </a:ln>
        </p:spPr>
      </p:sp>
      <p:sp>
        <p:nvSpPr>
          <p:cNvPr id="19" name="Shape 17"/>
          <p:cNvSpPr/>
          <p:nvPr/>
        </p:nvSpPr>
        <p:spPr>
          <a:xfrm>
            <a:off x="8280806" y="2084832"/>
            <a:ext cx="903427" cy="1371600"/>
          </a:xfrm>
          <a:prstGeom prst="diamond">
            <a:avLst/>
          </a:prstGeom>
          <a:solidFill>
            <a:srgbClr val="6A9FD2">
              <a:alpha val="88000"/>
            </a:srgbClr>
          </a:solidFill>
          <a:ln w="25400">
            <a:solidFill>
              <a:srgbClr val="6A9FD2"/>
            </a:solidFill>
            <a:prstDash val="solid"/>
          </a:ln>
        </p:spPr>
      </p:sp>
      <p:sp>
        <p:nvSpPr>
          <p:cNvPr id="20" name="Shape 18"/>
          <p:cNvSpPr/>
          <p:nvPr/>
        </p:nvSpPr>
        <p:spPr>
          <a:xfrm>
            <a:off x="8471002" y="2331720"/>
            <a:ext cx="523037" cy="658368"/>
          </a:xfrm>
          <a:prstGeom prst="diamond">
            <a:avLst/>
          </a:prstGeom>
          <a:solidFill>
            <a:srgbClr val="FFFFFF">
              <a:alpha val="45000"/>
            </a:srgbClr>
          </a:solidFill>
          <a:ln w="12700">
            <a:solidFill>
              <a:srgbClr val="FFFFFF">
                <a:alpha val="60000"/>
              </a:srgbClr>
            </a:solidFill>
            <a:prstDash val="solid"/>
          </a:ln>
        </p:spPr>
      </p:sp>
      <p:sp>
        <p:nvSpPr>
          <p:cNvPr id="21" name="Shape 19"/>
          <p:cNvSpPr/>
          <p:nvPr/>
        </p:nvSpPr>
        <p:spPr>
          <a:xfrm>
            <a:off x="8922715" y="2221992"/>
            <a:ext cx="213970" cy="213970"/>
          </a:xfrm>
          <a:prstGeom prst="star5">
            <a:avLst/>
          </a:prstGeom>
          <a:solidFill>
            <a:srgbClr val="FFFFFF">
              <a:alpha val="82000"/>
            </a:srgbClr>
          </a:solidFill>
          <a:ln w="12700">
            <a:solidFill>
              <a:srgbClr val="FFFFFF">
                <a:alpha val="0"/>
              </a:srgbClr>
            </a:solidFill>
            <a:prstDash val="solid"/>
          </a:ln>
        </p:spPr>
      </p:sp>
      <p:sp>
        <p:nvSpPr>
          <p:cNvPr id="22" name="Shape 20"/>
          <p:cNvSpPr/>
          <p:nvPr/>
        </p:nvSpPr>
        <p:spPr>
          <a:xfrm>
            <a:off x="8275320" y="2029968"/>
            <a:ext cx="566928" cy="566928"/>
          </a:xfrm>
          <a:prstGeom prst="star5">
            <a:avLst/>
          </a:prstGeom>
          <a:solidFill>
            <a:srgbClr val="6A9FD2">
              <a:alpha val="90000"/>
            </a:srgbClr>
          </a:solidFill>
          <a:ln w="12700">
            <a:solidFill>
              <a:srgbClr val="6A9FD2">
                <a:alpha val="0"/>
              </a:srgbClr>
            </a:solidFill>
            <a:prstDash val="solid"/>
          </a:ln>
        </p:spPr>
      </p:sp>
      <p:sp>
        <p:nvSpPr>
          <p:cNvPr id="23" name="Shape 21"/>
          <p:cNvSpPr/>
          <p:nvPr/>
        </p:nvSpPr>
        <p:spPr>
          <a:xfrm>
            <a:off x="8456737" y="2211385"/>
            <a:ext cx="204094" cy="204094"/>
          </a:xfrm>
          <a:prstGeom prst="ellipse">
            <a:avLst/>
          </a:prstGeom>
          <a:solidFill>
            <a:srgbClr val="FFFFFF">
              <a:alpha val="72000"/>
            </a:srgbClr>
          </a:solidFill>
          <a:ln w="12700">
            <a:solidFill>
              <a:srgbClr val="6A9FD2"/>
            </a:solidFill>
            <a:prstDash val="solid"/>
          </a:ln>
        </p:spPr>
      </p:sp>
      <p:sp>
        <p:nvSpPr>
          <p:cNvPr id="24" name="Shape 22"/>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5" name="Shape 23"/>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6" name="Shape 24"/>
          <p:cNvSpPr/>
          <p:nvPr/>
        </p:nvSpPr>
        <p:spPr>
          <a:xfrm>
            <a:off x="1965960" y="914400"/>
            <a:ext cx="8183880" cy="585216"/>
          </a:xfrm>
          <a:prstGeom prst="roundRect">
            <a:avLst>
              <a:gd name="adj" fmla="val 12500"/>
            </a:avLst>
          </a:prstGeom>
          <a:solidFill>
            <a:srgbClr val="FFFFFF"/>
          </a:solidFill>
          <a:ln w="13970">
            <a:solidFill>
              <a:srgbClr val="BFD2E6"/>
            </a:solidFill>
            <a:prstDash val="solid"/>
          </a:ln>
          <a:effectLst>
            <a:outerShdw sx="100000" sy="100000" kx="0" ky="0" algn="bl" rotWithShape="0" blurRad="12700" dist="50800" dir="2700000">
              <a:srgbClr val="C8C1B0">
                <a:alpha val="16000"/>
              </a:srgbClr>
            </a:outerShdw>
          </a:effectLst>
        </p:spPr>
      </p:sp>
      <p:sp>
        <p:nvSpPr>
          <p:cNvPr id="27" name="Text 25"/>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Знайди пароль на А.</a:t>
            </a:r>
            <a:endParaRPr lang="en-US" sz="1700" dirty="0"/>
          </a:p>
        </p:txBody>
      </p:sp>
      <p:sp>
        <p:nvSpPr>
          <p:cNvPr id="28" name="Shape 26"/>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9" name="Text 27"/>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Місток відкривається тільки словом-паролем на А.</a:t>
            </a:r>
            <a:endParaRPr lang="en-US" sz="1050" dirty="0"/>
          </a:p>
        </p:txBody>
      </p:sp>
      <p:sp>
        <p:nvSpPr>
          <p:cNvPr id="30" name="Shape 28"/>
          <p:cNvSpPr/>
          <p:nvPr/>
        </p:nvSpPr>
        <p:spPr>
          <a:xfrm>
            <a:off x="987552" y="5687568"/>
            <a:ext cx="10241280" cy="694944"/>
          </a:xfrm>
          <a:prstGeom prst="roundRect">
            <a:avLst>
              <a:gd name="adj" fmla="val 10526"/>
            </a:avLst>
          </a:prstGeom>
          <a:solidFill>
            <a:srgbClr val="FFFFFF"/>
          </a:solidFill>
          <a:ln w="19050">
            <a:solidFill>
              <a:srgbClr val="6A9FD2"/>
            </a:solidFill>
            <a:prstDash val="solid"/>
          </a:ln>
        </p:spPr>
      </p:sp>
      <p:sp>
        <p:nvSpPr>
          <p:cNvPr id="31" name="Text 29"/>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Обери слово-пароль.</a:t>
            </a:r>
            <a:endParaRPr lang="en-US" sz="2100" dirty="0"/>
          </a:p>
        </p:txBody>
      </p:sp>
      <p:sp>
        <p:nvSpPr>
          <p:cNvPr id="32" name="Shape 30"/>
          <p:cNvSpPr/>
          <p:nvPr/>
        </p:nvSpPr>
        <p:spPr>
          <a:xfrm>
            <a:off x="2831440" y="4791456"/>
            <a:ext cx="3154680" cy="859536"/>
          </a:xfrm>
          <a:prstGeom prst="roundRect">
            <a:avLst>
              <a:gd name="adj" fmla="val 8511"/>
            </a:avLst>
          </a:prstGeom>
          <a:solidFill>
            <a:srgbClr val="FFF3C4"/>
          </a:solidFill>
          <a:ln w="17780">
            <a:solidFill>
              <a:srgbClr val="9A6B00"/>
            </a:solidFill>
            <a:prstDash val="solid"/>
          </a:ln>
        </p:spPr>
      </p:sp>
      <p:sp>
        <p:nvSpPr>
          <p:cNvPr id="33" name="Shape 31"/>
          <p:cNvSpPr/>
          <p:nvPr/>
        </p:nvSpPr>
        <p:spPr>
          <a:xfrm>
            <a:off x="2996032" y="4965192"/>
            <a:ext cx="384048" cy="384048"/>
          </a:xfrm>
          <a:prstGeom prst="ellipse">
            <a:avLst/>
          </a:prstGeom>
          <a:solidFill>
            <a:srgbClr val="9A6B00">
              <a:alpha val="90000"/>
            </a:srgbClr>
          </a:solidFill>
          <a:ln w="12700">
            <a:solidFill>
              <a:srgbClr val="9A6B00">
                <a:alpha val="0"/>
              </a:srgbClr>
            </a:solidFill>
            <a:prstDash val="solid"/>
          </a:ln>
        </p:spPr>
      </p:sp>
      <p:sp>
        <p:nvSpPr>
          <p:cNvPr id="34" name="Text 32"/>
          <p:cNvSpPr/>
          <p:nvPr/>
        </p:nvSpPr>
        <p:spPr>
          <a:xfrm>
            <a:off x="3434944"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автобус</a:t>
            </a:r>
            <a:endParaRPr lang="en-US" sz="2000" dirty="0"/>
          </a:p>
        </p:txBody>
      </p:sp>
      <p:sp>
        <p:nvSpPr>
          <p:cNvPr id="35" name="Shape 33"/>
          <p:cNvSpPr/>
          <p:nvPr/>
        </p:nvSpPr>
        <p:spPr>
          <a:xfrm>
            <a:off x="6205576" y="4791456"/>
            <a:ext cx="3154680" cy="859536"/>
          </a:xfrm>
          <a:prstGeom prst="roundRect">
            <a:avLst>
              <a:gd name="adj" fmla="val 8511"/>
            </a:avLst>
          </a:prstGeom>
          <a:solidFill>
            <a:srgbClr val="EAF2FF"/>
          </a:solidFill>
          <a:ln w="17780">
            <a:solidFill>
              <a:srgbClr val="315F93"/>
            </a:solidFill>
            <a:prstDash val="solid"/>
          </a:ln>
        </p:spPr>
      </p:sp>
      <p:sp>
        <p:nvSpPr>
          <p:cNvPr id="36" name="Shape 34"/>
          <p:cNvSpPr/>
          <p:nvPr/>
        </p:nvSpPr>
        <p:spPr>
          <a:xfrm>
            <a:off x="6370168" y="4965192"/>
            <a:ext cx="384048" cy="384048"/>
          </a:xfrm>
          <a:prstGeom prst="ellipse">
            <a:avLst/>
          </a:prstGeom>
          <a:solidFill>
            <a:srgbClr val="315F93">
              <a:alpha val="90000"/>
            </a:srgbClr>
          </a:solidFill>
          <a:ln w="12700">
            <a:solidFill>
              <a:srgbClr val="315F93">
                <a:alpha val="0"/>
              </a:srgbClr>
            </a:solidFill>
            <a:prstDash val="solid"/>
          </a:ln>
        </p:spPr>
      </p:sp>
      <p:sp>
        <p:nvSpPr>
          <p:cNvPr id="37" name="Text 35"/>
          <p:cNvSpPr/>
          <p:nvPr/>
        </p:nvSpPr>
        <p:spPr>
          <a:xfrm>
            <a:off x="6809080"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акула</a:t>
            </a:r>
            <a:endParaRPr lang="en-US" sz="2000" dirty="0"/>
          </a:p>
        </p:txBody>
      </p:sp>
      <p:sp>
        <p:nvSpPr>
          <p:cNvPr id="38" name="Text 36"/>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Місток опускається.</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7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7F5"/>
          </a:solidFill>
          <a:ln w="12700">
            <a:solidFill>
              <a:srgbClr val="FFF7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E2BD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12</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Справжня іскорка?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12/15</a:t>
            </a:r>
            <a:endParaRPr lang="en-US" sz="950" dirty="0"/>
          </a:p>
        </p:txBody>
      </p:sp>
      <p:sp>
        <p:nvSpPr>
          <p:cNvPr id="7" name="Shape 5"/>
          <p:cNvSpPr/>
          <p:nvPr/>
        </p:nvSpPr>
        <p:spPr>
          <a:xfrm>
            <a:off x="621792" y="1133856"/>
            <a:ext cx="10936224" cy="3566160"/>
          </a:xfrm>
          <a:prstGeom prst="roundRect">
            <a:avLst>
              <a:gd name="adj" fmla="val 2051"/>
            </a:avLst>
          </a:prstGeom>
          <a:solidFill>
            <a:srgbClr val="FBEAE4"/>
          </a:solidFill>
          <a:ln w="15240">
            <a:solidFill>
              <a:srgbClr val="E2BDAE"/>
            </a:solidFill>
            <a:prstDash val="solid"/>
          </a:ln>
        </p:spPr>
      </p:sp>
      <p:sp>
        <p:nvSpPr>
          <p:cNvPr id="8" name="Shape 6"/>
          <p:cNvSpPr/>
          <p:nvPr/>
        </p:nvSpPr>
        <p:spPr>
          <a:xfrm>
            <a:off x="1005840" y="3968496"/>
            <a:ext cx="9966960" cy="438912"/>
          </a:xfrm>
          <a:prstGeom prst="ellipse">
            <a:avLst/>
          </a:prstGeom>
          <a:solidFill>
            <a:srgbClr val="EAD3C5">
              <a:alpha val="92000"/>
            </a:srgbClr>
          </a:solidFill>
          <a:ln w="12700">
            <a:solidFill>
              <a:srgbClr val="EAD3C5">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D78C6A">
              <a:alpha val="88000"/>
            </a:srgbClr>
          </a:solidFill>
          <a:ln w="25400">
            <a:solidFill>
              <a:srgbClr val="D78C6A"/>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D78C6A">
              <a:alpha val="90000"/>
            </a:srgbClr>
          </a:solidFill>
          <a:ln w="12700">
            <a:solidFill>
              <a:srgbClr val="D78C6A">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D78C6A"/>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E2BDAE"/>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Перевіримо, чи іскорка справжня.</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Зоряний дощ може ще раз стерти іскорку, якщо її не перевірити.</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D78C6A"/>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Покажи: чула А чи ні.</a:t>
            </a:r>
            <a:endParaRPr lang="en-US" sz="2100" dirty="0"/>
          </a:p>
        </p:txBody>
      </p:sp>
      <p:sp>
        <p:nvSpPr>
          <p:cNvPr id="30" name="Shape 28"/>
          <p:cNvSpPr/>
          <p:nvPr/>
        </p:nvSpPr>
        <p:spPr>
          <a:xfrm>
            <a:off x="2831440" y="4791456"/>
            <a:ext cx="3154680" cy="859536"/>
          </a:xfrm>
          <a:prstGeom prst="roundRect">
            <a:avLst>
              <a:gd name="adj" fmla="val 8511"/>
            </a:avLst>
          </a:prstGeom>
          <a:solidFill>
            <a:srgbClr val="E9F6F0"/>
          </a:solidFill>
          <a:ln w="17780">
            <a:solidFill>
              <a:srgbClr val="247058"/>
            </a:solidFill>
            <a:prstDash val="solid"/>
          </a:ln>
        </p:spPr>
      </p:sp>
      <p:sp>
        <p:nvSpPr>
          <p:cNvPr id="31" name="Shape 29"/>
          <p:cNvSpPr/>
          <p:nvPr/>
        </p:nvSpPr>
        <p:spPr>
          <a:xfrm>
            <a:off x="2996032" y="4965192"/>
            <a:ext cx="384048" cy="384048"/>
          </a:xfrm>
          <a:prstGeom prst="ellipse">
            <a:avLst/>
          </a:prstGeom>
          <a:solidFill>
            <a:srgbClr val="247058">
              <a:alpha val="90000"/>
            </a:srgbClr>
          </a:solidFill>
          <a:ln w="12700">
            <a:solidFill>
              <a:srgbClr val="247058">
                <a:alpha val="0"/>
              </a:srgbClr>
            </a:solidFill>
            <a:prstDash val="solid"/>
          </a:ln>
        </p:spPr>
      </p:sp>
      <p:sp>
        <p:nvSpPr>
          <p:cNvPr id="32" name="Text 30"/>
          <p:cNvSpPr/>
          <p:nvPr/>
        </p:nvSpPr>
        <p:spPr>
          <a:xfrm>
            <a:off x="3434944"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Чула</a:t>
            </a:r>
            <a:endParaRPr lang="en-US" sz="2000" dirty="0"/>
          </a:p>
        </p:txBody>
      </p:sp>
      <p:sp>
        <p:nvSpPr>
          <p:cNvPr id="33" name="Shape 31"/>
          <p:cNvSpPr/>
          <p:nvPr/>
        </p:nvSpPr>
        <p:spPr>
          <a:xfrm>
            <a:off x="6205576" y="4791456"/>
            <a:ext cx="3154680" cy="859536"/>
          </a:xfrm>
          <a:prstGeom prst="roundRect">
            <a:avLst>
              <a:gd name="adj" fmla="val 8511"/>
            </a:avLst>
          </a:prstGeom>
          <a:solidFill>
            <a:srgbClr val="FDECEC"/>
          </a:solidFill>
          <a:ln w="17780">
            <a:solidFill>
              <a:srgbClr val="9B2F2F"/>
            </a:solidFill>
            <a:prstDash val="solid"/>
          </a:ln>
        </p:spPr>
      </p:sp>
      <p:sp>
        <p:nvSpPr>
          <p:cNvPr id="34" name="Shape 32"/>
          <p:cNvSpPr/>
          <p:nvPr/>
        </p:nvSpPr>
        <p:spPr>
          <a:xfrm>
            <a:off x="6370168" y="4965192"/>
            <a:ext cx="384048" cy="384048"/>
          </a:xfrm>
          <a:prstGeom prst="ellipse">
            <a:avLst/>
          </a:prstGeom>
          <a:solidFill>
            <a:srgbClr val="9B2F2F">
              <a:alpha val="90000"/>
            </a:srgbClr>
          </a:solidFill>
          <a:ln w="12700">
            <a:solidFill>
              <a:srgbClr val="9B2F2F">
                <a:alpha val="0"/>
              </a:srgbClr>
            </a:solidFill>
            <a:prstDash val="solid"/>
          </a:ln>
        </p:spPr>
      </p:sp>
      <p:sp>
        <p:nvSpPr>
          <p:cNvPr id="35" name="Text 33"/>
          <p:cNvSpPr/>
          <p:nvPr/>
        </p:nvSpPr>
        <p:spPr>
          <a:xfrm>
            <a:off x="6809080"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Не чула</a:t>
            </a:r>
            <a:endParaRPr lang="en-US" sz="2000" dirty="0"/>
          </a:p>
        </p:txBody>
      </p:sp>
      <p:sp>
        <p:nvSpPr>
          <p:cNvPr id="36" name="Text 34"/>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Кристал майже готовий.</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9ED"/>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9ED"/>
          </a:solidFill>
          <a:ln w="12700">
            <a:solidFill>
              <a:srgbClr val="FFF9ED">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D9CB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13</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Карта з фоток</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13/15</a:t>
            </a:r>
            <a:endParaRPr lang="en-US" sz="950" dirty="0"/>
          </a:p>
        </p:txBody>
      </p:sp>
      <p:sp>
        <p:nvSpPr>
          <p:cNvPr id="7" name="Shape 5"/>
          <p:cNvSpPr/>
          <p:nvPr/>
        </p:nvSpPr>
        <p:spPr>
          <a:xfrm>
            <a:off x="621792" y="1133856"/>
            <a:ext cx="10936224" cy="3566160"/>
          </a:xfrm>
          <a:prstGeom prst="roundRect">
            <a:avLst>
              <a:gd name="adj" fmla="val 2051"/>
            </a:avLst>
          </a:prstGeom>
          <a:solidFill>
            <a:srgbClr val="F8F1DF"/>
          </a:solidFill>
          <a:ln w="15240">
            <a:solidFill>
              <a:srgbClr val="D9CBAE"/>
            </a:solidFill>
            <a:prstDash val="solid"/>
          </a:ln>
        </p:spPr>
      </p:sp>
      <p:sp>
        <p:nvSpPr>
          <p:cNvPr id="8" name="Shape 6"/>
          <p:cNvSpPr/>
          <p:nvPr/>
        </p:nvSpPr>
        <p:spPr>
          <a:xfrm>
            <a:off x="1005840" y="3968496"/>
            <a:ext cx="9966960" cy="438912"/>
          </a:xfrm>
          <a:prstGeom prst="ellipse">
            <a:avLst/>
          </a:prstGeom>
          <a:solidFill>
            <a:srgbClr val="D7E7D8">
              <a:alpha val="92000"/>
            </a:srgbClr>
          </a:solidFill>
          <a:ln w="12700">
            <a:solidFill>
              <a:srgbClr val="D7E7D8">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D6">
              <a:alpha val="88000"/>
            </a:srgbClr>
          </a:solidFill>
          <a:ln w="25400">
            <a:solidFill>
              <a:srgbClr val="7FB7D6"/>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D6">
              <a:alpha val="90000"/>
            </a:srgbClr>
          </a:solidFill>
          <a:ln w="12700">
            <a:solidFill>
              <a:srgbClr val="7FB7D6">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D6"/>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D9CBAE"/>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Складемо карту: спочатку, потім, наприкінці.</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Сова Софія просить скласти врятовані фото у правильну казкову доріжку.</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D6"/>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Скажи: спочатку, потім, наприкінці.</a:t>
            </a:r>
            <a:endParaRPr lang="en-US" sz="2100" dirty="0"/>
          </a:p>
        </p:txBody>
      </p:sp>
      <p:sp>
        <p:nvSpPr>
          <p:cNvPr id="30" name="Shape 28"/>
          <p:cNvSpPr/>
          <p:nvPr/>
        </p:nvSpPr>
        <p:spPr>
          <a:xfrm>
            <a:off x="2474824" y="4791456"/>
            <a:ext cx="2267712" cy="786384"/>
          </a:xfrm>
          <a:prstGeom prst="roundRect">
            <a:avLst>
              <a:gd name="adj" fmla="val 9302"/>
            </a:avLst>
          </a:prstGeom>
          <a:solidFill>
            <a:srgbClr val="FFF3C4"/>
          </a:solidFill>
          <a:ln w="17780">
            <a:solidFill>
              <a:srgbClr val="9A6B00"/>
            </a:solidFill>
            <a:prstDash val="solid"/>
          </a:ln>
        </p:spPr>
      </p:sp>
      <p:sp>
        <p:nvSpPr>
          <p:cNvPr id="31" name="Shape 29"/>
          <p:cNvSpPr/>
          <p:nvPr/>
        </p:nvSpPr>
        <p:spPr>
          <a:xfrm>
            <a:off x="2639416" y="4965192"/>
            <a:ext cx="384048" cy="384048"/>
          </a:xfrm>
          <a:prstGeom prst="ellipse">
            <a:avLst/>
          </a:prstGeom>
          <a:solidFill>
            <a:srgbClr val="9A6B00">
              <a:alpha val="90000"/>
            </a:srgbClr>
          </a:solidFill>
          <a:ln w="12700">
            <a:solidFill>
              <a:srgbClr val="9A6B00">
                <a:alpha val="0"/>
              </a:srgbClr>
            </a:solidFill>
            <a:prstDash val="solid"/>
          </a:ln>
        </p:spPr>
      </p:sp>
      <p:sp>
        <p:nvSpPr>
          <p:cNvPr id="32" name="Text 30"/>
          <p:cNvSpPr/>
          <p:nvPr/>
        </p:nvSpPr>
        <p:spPr>
          <a:xfrm>
            <a:off x="3078328"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ананас</a:t>
            </a:r>
            <a:endParaRPr lang="en-US" sz="1500" dirty="0"/>
          </a:p>
        </p:txBody>
      </p:sp>
      <p:sp>
        <p:nvSpPr>
          <p:cNvPr id="33" name="Shape 31"/>
          <p:cNvSpPr/>
          <p:nvPr/>
        </p:nvSpPr>
        <p:spPr>
          <a:xfrm>
            <a:off x="4961992" y="4791456"/>
            <a:ext cx="2267712" cy="786384"/>
          </a:xfrm>
          <a:prstGeom prst="roundRect">
            <a:avLst>
              <a:gd name="adj" fmla="val 9302"/>
            </a:avLst>
          </a:prstGeom>
          <a:solidFill>
            <a:srgbClr val="EAF2FF"/>
          </a:solidFill>
          <a:ln w="17780">
            <a:solidFill>
              <a:srgbClr val="315F93"/>
            </a:solidFill>
            <a:prstDash val="solid"/>
          </a:ln>
        </p:spPr>
      </p:sp>
      <p:sp>
        <p:nvSpPr>
          <p:cNvPr id="34" name="Shape 32"/>
          <p:cNvSpPr/>
          <p:nvPr/>
        </p:nvSpPr>
        <p:spPr>
          <a:xfrm>
            <a:off x="5126584" y="4965192"/>
            <a:ext cx="384048" cy="384048"/>
          </a:xfrm>
          <a:prstGeom prst="ellipse">
            <a:avLst/>
          </a:prstGeom>
          <a:solidFill>
            <a:srgbClr val="315F93">
              <a:alpha val="90000"/>
            </a:srgbClr>
          </a:solidFill>
          <a:ln w="12700">
            <a:solidFill>
              <a:srgbClr val="315F93">
                <a:alpha val="0"/>
              </a:srgbClr>
            </a:solidFill>
            <a:prstDash val="solid"/>
          </a:ln>
        </p:spPr>
      </p:sp>
      <p:sp>
        <p:nvSpPr>
          <p:cNvPr id="35" name="Text 33"/>
          <p:cNvSpPr/>
          <p:nvPr/>
        </p:nvSpPr>
        <p:spPr>
          <a:xfrm>
            <a:off x="5565496"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автобус</a:t>
            </a:r>
            <a:endParaRPr lang="en-US" sz="1500" dirty="0"/>
          </a:p>
        </p:txBody>
      </p:sp>
      <p:sp>
        <p:nvSpPr>
          <p:cNvPr id="36" name="Shape 34"/>
          <p:cNvSpPr/>
          <p:nvPr/>
        </p:nvSpPr>
        <p:spPr>
          <a:xfrm>
            <a:off x="7449160" y="4791456"/>
            <a:ext cx="2267712" cy="786384"/>
          </a:xfrm>
          <a:prstGeom prst="roundRect">
            <a:avLst>
              <a:gd name="adj" fmla="val 9302"/>
            </a:avLst>
          </a:prstGeom>
          <a:solidFill>
            <a:srgbClr val="F2ECFF"/>
          </a:solidFill>
          <a:ln w="17780">
            <a:solidFill>
              <a:srgbClr val="6540A0"/>
            </a:solidFill>
            <a:prstDash val="solid"/>
          </a:ln>
        </p:spPr>
      </p:sp>
      <p:sp>
        <p:nvSpPr>
          <p:cNvPr id="37" name="Shape 35"/>
          <p:cNvSpPr/>
          <p:nvPr/>
        </p:nvSpPr>
        <p:spPr>
          <a:xfrm>
            <a:off x="7613752" y="4965192"/>
            <a:ext cx="384048" cy="384048"/>
          </a:xfrm>
          <a:prstGeom prst="ellipse">
            <a:avLst/>
          </a:prstGeom>
          <a:solidFill>
            <a:srgbClr val="6540A0">
              <a:alpha val="90000"/>
            </a:srgbClr>
          </a:solidFill>
          <a:ln w="12700">
            <a:solidFill>
              <a:srgbClr val="6540A0">
                <a:alpha val="0"/>
              </a:srgbClr>
            </a:solidFill>
            <a:prstDash val="solid"/>
          </a:ln>
        </p:spPr>
      </p:sp>
      <p:sp>
        <p:nvSpPr>
          <p:cNvPr id="38" name="Text 36"/>
          <p:cNvSpPr/>
          <p:nvPr/>
        </p:nvSpPr>
        <p:spPr>
          <a:xfrm>
            <a:off x="8052664"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акула</a:t>
            </a:r>
            <a:endParaRPr lang="en-US" sz="1500" dirty="0"/>
          </a:p>
        </p:txBody>
      </p:sp>
      <p:sp>
        <p:nvSpPr>
          <p:cNvPr id="39" name="Text 37"/>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Історія оживляє кристал.</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F8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2F8F5"/>
          </a:solidFill>
          <a:ln w="12700">
            <a:solidFill>
              <a:srgbClr val="F2F8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7D3C7"/>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14</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Фотоальбом кольоровий</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14/15</a:t>
            </a:r>
            <a:endParaRPr lang="en-US" sz="950" dirty="0"/>
          </a:p>
        </p:txBody>
      </p:sp>
      <p:sp>
        <p:nvSpPr>
          <p:cNvPr id="7" name="Shape 5"/>
          <p:cNvSpPr/>
          <p:nvPr/>
        </p:nvSpPr>
        <p:spPr>
          <a:xfrm>
            <a:off x="621792" y="1133856"/>
            <a:ext cx="10936224" cy="3566160"/>
          </a:xfrm>
          <a:prstGeom prst="roundRect">
            <a:avLst>
              <a:gd name="adj" fmla="val 2051"/>
            </a:avLst>
          </a:prstGeom>
          <a:solidFill>
            <a:srgbClr val="E7F2EE"/>
          </a:solidFill>
          <a:ln w="15240">
            <a:solidFill>
              <a:srgbClr val="B7D3C7"/>
            </a:solidFill>
            <a:prstDash val="solid"/>
          </a:ln>
        </p:spPr>
      </p:sp>
      <p:sp>
        <p:nvSpPr>
          <p:cNvPr id="8" name="Shape 6"/>
          <p:cNvSpPr/>
          <p:nvPr/>
        </p:nvSpPr>
        <p:spPr>
          <a:xfrm>
            <a:off x="1005840" y="3968496"/>
            <a:ext cx="9966960" cy="438912"/>
          </a:xfrm>
          <a:prstGeom prst="ellipse">
            <a:avLst/>
          </a:prstGeom>
          <a:solidFill>
            <a:srgbClr val="CFE6D7">
              <a:alpha val="92000"/>
            </a:srgbClr>
          </a:solidFill>
          <a:ln w="12700">
            <a:solidFill>
              <a:srgbClr val="CFE6D7">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A3">
              <a:alpha val="88000"/>
            </a:srgbClr>
          </a:solidFill>
          <a:ln w="25400">
            <a:solidFill>
              <a:srgbClr val="7FB7A3"/>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A3">
              <a:alpha val="90000"/>
            </a:srgbClr>
          </a:solidFill>
          <a:ln w="12700">
            <a:solidFill>
              <a:srgbClr val="7FB7A3">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A3"/>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7D3C7"/>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Ми повернули іскорку А!</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Анічка зібрала достатньо іскорок А, і альбом врятовано.</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A3"/>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Покажи або назви одну знахідку.</a:t>
            </a:r>
            <a:endParaRPr lang="en-US" sz="2100" dirty="0"/>
          </a:p>
        </p:txBody>
      </p:sp>
      <p:sp>
        <p:nvSpPr>
          <p:cNvPr id="30" name="Shape 28"/>
          <p:cNvSpPr/>
          <p:nvPr/>
        </p:nvSpPr>
        <p:spPr>
          <a:xfrm>
            <a:off x="2474824" y="4791456"/>
            <a:ext cx="2267712" cy="786384"/>
          </a:xfrm>
          <a:prstGeom prst="roundRect">
            <a:avLst>
              <a:gd name="adj" fmla="val 9302"/>
            </a:avLst>
          </a:prstGeom>
          <a:solidFill>
            <a:srgbClr val="FFF3C4"/>
          </a:solidFill>
          <a:ln w="17780">
            <a:solidFill>
              <a:srgbClr val="9A6B00"/>
            </a:solidFill>
            <a:prstDash val="solid"/>
          </a:ln>
        </p:spPr>
      </p:sp>
      <p:sp>
        <p:nvSpPr>
          <p:cNvPr id="31" name="Shape 29"/>
          <p:cNvSpPr/>
          <p:nvPr/>
        </p:nvSpPr>
        <p:spPr>
          <a:xfrm>
            <a:off x="2639416" y="4965192"/>
            <a:ext cx="384048" cy="384048"/>
          </a:xfrm>
          <a:prstGeom prst="ellipse">
            <a:avLst/>
          </a:prstGeom>
          <a:solidFill>
            <a:srgbClr val="9A6B00">
              <a:alpha val="90000"/>
            </a:srgbClr>
          </a:solidFill>
          <a:ln w="12700">
            <a:solidFill>
              <a:srgbClr val="9A6B00">
                <a:alpha val="0"/>
              </a:srgbClr>
            </a:solidFill>
            <a:prstDash val="solid"/>
          </a:ln>
        </p:spPr>
      </p:sp>
      <p:sp>
        <p:nvSpPr>
          <p:cNvPr id="32" name="Text 30"/>
          <p:cNvSpPr/>
          <p:nvPr/>
        </p:nvSpPr>
        <p:spPr>
          <a:xfrm>
            <a:off x="3078328"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ананас</a:t>
            </a:r>
            <a:endParaRPr lang="en-US" sz="1500" dirty="0"/>
          </a:p>
        </p:txBody>
      </p:sp>
      <p:sp>
        <p:nvSpPr>
          <p:cNvPr id="33" name="Shape 31"/>
          <p:cNvSpPr/>
          <p:nvPr/>
        </p:nvSpPr>
        <p:spPr>
          <a:xfrm>
            <a:off x="4961992" y="4791456"/>
            <a:ext cx="2267712" cy="786384"/>
          </a:xfrm>
          <a:prstGeom prst="roundRect">
            <a:avLst>
              <a:gd name="adj" fmla="val 9302"/>
            </a:avLst>
          </a:prstGeom>
          <a:solidFill>
            <a:srgbClr val="EAF2FF"/>
          </a:solidFill>
          <a:ln w="17780">
            <a:solidFill>
              <a:srgbClr val="315F93"/>
            </a:solidFill>
            <a:prstDash val="solid"/>
          </a:ln>
        </p:spPr>
      </p:sp>
      <p:sp>
        <p:nvSpPr>
          <p:cNvPr id="34" name="Shape 32"/>
          <p:cNvSpPr/>
          <p:nvPr/>
        </p:nvSpPr>
        <p:spPr>
          <a:xfrm>
            <a:off x="5126584" y="4965192"/>
            <a:ext cx="384048" cy="384048"/>
          </a:xfrm>
          <a:prstGeom prst="ellipse">
            <a:avLst/>
          </a:prstGeom>
          <a:solidFill>
            <a:srgbClr val="315F93">
              <a:alpha val="90000"/>
            </a:srgbClr>
          </a:solidFill>
          <a:ln w="12700">
            <a:solidFill>
              <a:srgbClr val="315F93">
                <a:alpha val="0"/>
              </a:srgbClr>
            </a:solidFill>
            <a:prstDash val="solid"/>
          </a:ln>
        </p:spPr>
      </p:sp>
      <p:sp>
        <p:nvSpPr>
          <p:cNvPr id="35" name="Text 33"/>
          <p:cNvSpPr/>
          <p:nvPr/>
        </p:nvSpPr>
        <p:spPr>
          <a:xfrm>
            <a:off x="5565496"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автобус</a:t>
            </a:r>
            <a:endParaRPr lang="en-US" sz="1500" dirty="0"/>
          </a:p>
        </p:txBody>
      </p:sp>
      <p:sp>
        <p:nvSpPr>
          <p:cNvPr id="36" name="Shape 34"/>
          <p:cNvSpPr/>
          <p:nvPr/>
        </p:nvSpPr>
        <p:spPr>
          <a:xfrm>
            <a:off x="7449160" y="4791456"/>
            <a:ext cx="2267712" cy="786384"/>
          </a:xfrm>
          <a:prstGeom prst="roundRect">
            <a:avLst>
              <a:gd name="adj" fmla="val 9302"/>
            </a:avLst>
          </a:prstGeom>
          <a:solidFill>
            <a:srgbClr val="F2ECFF"/>
          </a:solidFill>
          <a:ln w="17780">
            <a:solidFill>
              <a:srgbClr val="6540A0"/>
            </a:solidFill>
            <a:prstDash val="solid"/>
          </a:ln>
        </p:spPr>
      </p:sp>
      <p:sp>
        <p:nvSpPr>
          <p:cNvPr id="37" name="Shape 35"/>
          <p:cNvSpPr/>
          <p:nvPr/>
        </p:nvSpPr>
        <p:spPr>
          <a:xfrm>
            <a:off x="7613752" y="4965192"/>
            <a:ext cx="384048" cy="384048"/>
          </a:xfrm>
          <a:prstGeom prst="ellipse">
            <a:avLst/>
          </a:prstGeom>
          <a:solidFill>
            <a:srgbClr val="6540A0">
              <a:alpha val="90000"/>
            </a:srgbClr>
          </a:solidFill>
          <a:ln w="12700">
            <a:solidFill>
              <a:srgbClr val="6540A0">
                <a:alpha val="0"/>
              </a:srgbClr>
            </a:solidFill>
            <a:prstDash val="solid"/>
          </a:ln>
        </p:spPr>
      </p:sp>
      <p:sp>
        <p:nvSpPr>
          <p:cNvPr id="38" name="Text 36"/>
          <p:cNvSpPr/>
          <p:nvPr/>
        </p:nvSpPr>
        <p:spPr>
          <a:xfrm>
            <a:off x="8052664"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акула</a:t>
            </a:r>
            <a:endParaRPr lang="en-US" sz="1500" dirty="0"/>
          </a:p>
        </p:txBody>
      </p:sp>
      <p:sp>
        <p:nvSpPr>
          <p:cNvPr id="39" name="Text 37"/>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Фотоальбом знову кольоровий.</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F7FC"/>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4F7FC"/>
          </a:solidFill>
          <a:ln w="12700">
            <a:solidFill>
              <a:srgbClr val="F4F7FC">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FD2E6"/>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15</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Домашні іскорки</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15/15</a:t>
            </a:r>
            <a:endParaRPr lang="en-US" sz="950" dirty="0"/>
          </a:p>
        </p:txBody>
      </p:sp>
      <p:sp>
        <p:nvSpPr>
          <p:cNvPr id="7" name="Shape 5"/>
          <p:cNvSpPr/>
          <p:nvPr/>
        </p:nvSpPr>
        <p:spPr>
          <a:xfrm>
            <a:off x="621792" y="1133856"/>
            <a:ext cx="10936224" cy="3566160"/>
          </a:xfrm>
          <a:prstGeom prst="roundRect">
            <a:avLst>
              <a:gd name="adj" fmla="val 2051"/>
            </a:avLst>
          </a:prstGeom>
          <a:solidFill>
            <a:srgbClr val="EAF2FF"/>
          </a:solidFill>
          <a:ln w="15240">
            <a:solidFill>
              <a:srgbClr val="BFD2E6"/>
            </a:solidFill>
            <a:prstDash val="solid"/>
          </a:ln>
        </p:spPr>
      </p:sp>
      <p:sp>
        <p:nvSpPr>
          <p:cNvPr id="8" name="Shape 6"/>
          <p:cNvSpPr/>
          <p:nvPr/>
        </p:nvSpPr>
        <p:spPr>
          <a:xfrm>
            <a:off x="1005840" y="3968496"/>
            <a:ext cx="9966960" cy="438912"/>
          </a:xfrm>
          <a:prstGeom prst="ellipse">
            <a:avLst/>
          </a:prstGeom>
          <a:solidFill>
            <a:srgbClr val="D2E1EF">
              <a:alpha val="92000"/>
            </a:srgbClr>
          </a:solidFill>
          <a:ln w="12700">
            <a:solidFill>
              <a:srgbClr val="D2E1EF">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6A9FD2">
              <a:alpha val="88000"/>
            </a:srgbClr>
          </a:solidFill>
          <a:ln w="25400">
            <a:solidFill>
              <a:srgbClr val="6A9FD2"/>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6A9FD2">
              <a:alpha val="90000"/>
            </a:srgbClr>
          </a:solidFill>
          <a:ln w="12700">
            <a:solidFill>
              <a:srgbClr val="6A9FD2">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6A9FD2"/>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FD2E6"/>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Знайди вдома ще дві іскорки.</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Сова Софія хоче додати в альбом ще дві домашні фотки з іскоркою.</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6A9FD2"/>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Домашня місія: шукай А.</a:t>
            </a:r>
            <a:endParaRPr lang="en-US" sz="2100" dirty="0"/>
          </a:p>
        </p:txBody>
      </p:sp>
      <p:sp>
        <p:nvSpPr>
          <p:cNvPr id="30" name="Text 28"/>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Нова місія чекає вдома.</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8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2F8F5"/>
          </a:solidFill>
          <a:ln w="12700">
            <a:solidFill>
              <a:srgbClr val="F2F8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7D3C7"/>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2</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Код дослідниці</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2/15</a:t>
            </a:r>
            <a:endParaRPr lang="en-US" sz="950" dirty="0"/>
          </a:p>
        </p:txBody>
      </p:sp>
      <p:sp>
        <p:nvSpPr>
          <p:cNvPr id="7" name="Shape 5"/>
          <p:cNvSpPr/>
          <p:nvPr/>
        </p:nvSpPr>
        <p:spPr>
          <a:xfrm>
            <a:off x="621792" y="1133856"/>
            <a:ext cx="10936224" cy="3566160"/>
          </a:xfrm>
          <a:prstGeom prst="roundRect">
            <a:avLst>
              <a:gd name="adj" fmla="val 2051"/>
            </a:avLst>
          </a:prstGeom>
          <a:solidFill>
            <a:srgbClr val="E7F2EE"/>
          </a:solidFill>
          <a:ln w="15240">
            <a:solidFill>
              <a:srgbClr val="B7D3C7"/>
            </a:solidFill>
            <a:prstDash val="solid"/>
          </a:ln>
        </p:spPr>
      </p:sp>
      <p:sp>
        <p:nvSpPr>
          <p:cNvPr id="8" name="Shape 6"/>
          <p:cNvSpPr/>
          <p:nvPr/>
        </p:nvSpPr>
        <p:spPr>
          <a:xfrm>
            <a:off x="1005840" y="3968496"/>
            <a:ext cx="9966960" cy="438912"/>
          </a:xfrm>
          <a:prstGeom prst="ellipse">
            <a:avLst/>
          </a:prstGeom>
          <a:solidFill>
            <a:srgbClr val="CFE6D7">
              <a:alpha val="92000"/>
            </a:srgbClr>
          </a:solidFill>
          <a:ln w="12700">
            <a:solidFill>
              <a:srgbClr val="CFE6D7">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A3">
              <a:alpha val="88000"/>
            </a:srgbClr>
          </a:solidFill>
          <a:ln w="25400">
            <a:solidFill>
              <a:srgbClr val="7FB7A3"/>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A3">
              <a:alpha val="90000"/>
            </a:srgbClr>
          </a:solidFill>
          <a:ln w="12700">
            <a:solidFill>
              <a:srgbClr val="7FB7A3">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A3"/>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7D3C7"/>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Наш код: слухай, показуй, говори коротко.</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Щоб повернути кольори, треба пройти три правила дослідниці.</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A3"/>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Покажи, що готова до дослідження.</a:t>
            </a:r>
            <a:endParaRPr lang="en-US" sz="2100" dirty="0"/>
          </a:p>
        </p:txBody>
      </p:sp>
      <p:sp>
        <p:nvSpPr>
          <p:cNvPr id="30" name="Shape 28"/>
          <p:cNvSpPr/>
          <p:nvPr/>
        </p:nvSpPr>
        <p:spPr>
          <a:xfrm>
            <a:off x="4160520" y="4882896"/>
            <a:ext cx="3877056" cy="676656"/>
          </a:xfrm>
          <a:prstGeom prst="roundRect">
            <a:avLst>
              <a:gd name="adj" fmla="val 10811"/>
            </a:avLst>
          </a:prstGeom>
          <a:solidFill>
            <a:srgbClr val="E9F6F0"/>
          </a:solidFill>
          <a:ln w="17780">
            <a:solidFill>
              <a:srgbClr val="247058"/>
            </a:solidFill>
            <a:prstDash val="solid"/>
          </a:ln>
        </p:spPr>
      </p:sp>
      <p:sp>
        <p:nvSpPr>
          <p:cNvPr id="31" name="Text 29"/>
          <p:cNvSpPr/>
          <p:nvPr/>
        </p:nvSpPr>
        <p:spPr>
          <a:xfrm>
            <a:off x="4370832" y="5010912"/>
            <a:ext cx="3456432" cy="292608"/>
          </a:xfrm>
          <a:prstGeom prst="rect">
            <a:avLst/>
          </a:prstGeom>
          <a:noFill/>
          <a:ln/>
        </p:spPr>
        <p:txBody>
          <a:bodyPr wrap="square" lIns="1016" tIns="1016" rIns="1016" bIns="1016" rtlCol="0" anchor="ctr">
            <a:normAutofit/>
          </a:bodyPr>
          <a:lstStyle/>
          <a:p>
            <a:pPr algn="ctr" indent="0" marL="0">
              <a:buNone/>
            </a:pPr>
            <a:r>
              <a:rPr lang="en-US" sz="2100" b="1" dirty="0">
                <a:solidFill>
                  <a:srgbClr val="247058"/>
                </a:solidFill>
                <a:latin typeface="Arial" pitchFamily="34" charset="0"/>
                <a:ea typeface="Arial" pitchFamily="34" charset="-122"/>
                <a:cs typeface="Arial" pitchFamily="34" charset="-120"/>
              </a:rPr>
              <a:t>Готова</a:t>
            </a:r>
            <a:endParaRPr lang="en-US" sz="2100" dirty="0"/>
          </a:p>
        </p:txBody>
      </p:sp>
      <p:sp>
        <p:nvSpPr>
          <p:cNvPr id="32" name="Text 30"/>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Значок дослідниці світиться.</a:t>
            </a:r>
            <a:endParaRPr lang="en-US" sz="11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C"/>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4F7FC"/>
          </a:solidFill>
          <a:ln w="12700">
            <a:solidFill>
              <a:srgbClr val="F4F7FC">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FD2E6"/>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3</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Перша іскорка 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3/15</a:t>
            </a:r>
            <a:endParaRPr lang="en-US" sz="950" dirty="0"/>
          </a:p>
        </p:txBody>
      </p:sp>
      <p:sp>
        <p:nvSpPr>
          <p:cNvPr id="7" name="Shape 5"/>
          <p:cNvSpPr/>
          <p:nvPr/>
        </p:nvSpPr>
        <p:spPr>
          <a:xfrm>
            <a:off x="621792" y="1133856"/>
            <a:ext cx="10936224" cy="3566160"/>
          </a:xfrm>
          <a:prstGeom prst="roundRect">
            <a:avLst>
              <a:gd name="adj" fmla="val 2051"/>
            </a:avLst>
          </a:prstGeom>
          <a:solidFill>
            <a:srgbClr val="EAF2FF"/>
          </a:solidFill>
          <a:ln w="15240">
            <a:solidFill>
              <a:srgbClr val="BFD2E6"/>
            </a:solidFill>
            <a:prstDash val="solid"/>
          </a:ln>
        </p:spPr>
      </p:sp>
      <p:sp>
        <p:nvSpPr>
          <p:cNvPr id="8" name="Shape 6"/>
          <p:cNvSpPr/>
          <p:nvPr/>
        </p:nvSpPr>
        <p:spPr>
          <a:xfrm>
            <a:off x="1005840" y="3968496"/>
            <a:ext cx="9966960" cy="438912"/>
          </a:xfrm>
          <a:prstGeom prst="ellipse">
            <a:avLst/>
          </a:prstGeom>
          <a:solidFill>
            <a:srgbClr val="D2E1EF">
              <a:alpha val="92000"/>
            </a:srgbClr>
          </a:solidFill>
          <a:ln w="12700">
            <a:solidFill>
              <a:srgbClr val="D2E1EF">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6A9FD2">
              <a:alpha val="88000"/>
            </a:srgbClr>
          </a:solidFill>
          <a:ln w="25400">
            <a:solidFill>
              <a:srgbClr val="6A9FD2"/>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6A9FD2">
              <a:alpha val="90000"/>
            </a:srgbClr>
          </a:solidFill>
          <a:ln w="12700">
            <a:solidFill>
              <a:srgbClr val="6A9FD2">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6A9FD2"/>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FD2E6"/>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Кристал прокидається тільки від А.</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Перша іскорка А може розбудити кристал.</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6A9FD2"/>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Послухай звук А.</a:t>
            </a:r>
            <a:endParaRPr lang="en-US" sz="2100" dirty="0"/>
          </a:p>
        </p:txBody>
      </p:sp>
      <p:sp>
        <p:nvSpPr>
          <p:cNvPr id="30" name="Text 28"/>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Кристал ледь засвітився.</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7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7F5"/>
          </a:solidFill>
          <a:ln w="12700">
            <a:solidFill>
              <a:srgbClr val="FFF7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E2BD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4</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Є іскорка?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4/15</a:t>
            </a:r>
            <a:endParaRPr lang="en-US" sz="950" dirty="0"/>
          </a:p>
        </p:txBody>
      </p:sp>
      <p:sp>
        <p:nvSpPr>
          <p:cNvPr id="7" name="Shape 5"/>
          <p:cNvSpPr/>
          <p:nvPr/>
        </p:nvSpPr>
        <p:spPr>
          <a:xfrm>
            <a:off x="621792" y="1133856"/>
            <a:ext cx="10936224" cy="3566160"/>
          </a:xfrm>
          <a:prstGeom prst="roundRect">
            <a:avLst>
              <a:gd name="adj" fmla="val 2051"/>
            </a:avLst>
          </a:prstGeom>
          <a:solidFill>
            <a:srgbClr val="FBEAE4"/>
          </a:solidFill>
          <a:ln w="15240">
            <a:solidFill>
              <a:srgbClr val="E2BDAE"/>
            </a:solidFill>
            <a:prstDash val="solid"/>
          </a:ln>
        </p:spPr>
      </p:sp>
      <p:sp>
        <p:nvSpPr>
          <p:cNvPr id="8" name="Shape 6"/>
          <p:cNvSpPr/>
          <p:nvPr/>
        </p:nvSpPr>
        <p:spPr>
          <a:xfrm>
            <a:off x="1005840" y="3968496"/>
            <a:ext cx="9966960" cy="438912"/>
          </a:xfrm>
          <a:prstGeom prst="ellipse">
            <a:avLst/>
          </a:prstGeom>
          <a:solidFill>
            <a:srgbClr val="EAD3C5">
              <a:alpha val="92000"/>
            </a:srgbClr>
          </a:solidFill>
          <a:ln w="12700">
            <a:solidFill>
              <a:srgbClr val="EAD3C5">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D78C6A">
              <a:alpha val="88000"/>
            </a:srgbClr>
          </a:solidFill>
          <a:ln w="25400">
            <a:solidFill>
              <a:srgbClr val="D78C6A"/>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D78C6A">
              <a:alpha val="90000"/>
            </a:srgbClr>
          </a:solidFill>
          <a:ln w="12700">
            <a:solidFill>
              <a:srgbClr val="D78C6A">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D78C6A"/>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E2BDAE"/>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Твоє вушко - детектив іскорок.</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Анічка перевіряє, у якому звуці справді сховалася іскорка.</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D78C6A"/>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Покажи, чи чула А.</a:t>
            </a:r>
            <a:endParaRPr lang="en-US" sz="2100" dirty="0"/>
          </a:p>
        </p:txBody>
      </p:sp>
      <p:sp>
        <p:nvSpPr>
          <p:cNvPr id="30" name="Shape 28"/>
          <p:cNvSpPr/>
          <p:nvPr/>
        </p:nvSpPr>
        <p:spPr>
          <a:xfrm>
            <a:off x="2831440" y="4791456"/>
            <a:ext cx="3154680" cy="859536"/>
          </a:xfrm>
          <a:prstGeom prst="roundRect">
            <a:avLst>
              <a:gd name="adj" fmla="val 8511"/>
            </a:avLst>
          </a:prstGeom>
          <a:solidFill>
            <a:srgbClr val="E9F6F0"/>
          </a:solidFill>
          <a:ln w="17780">
            <a:solidFill>
              <a:srgbClr val="247058"/>
            </a:solidFill>
            <a:prstDash val="solid"/>
          </a:ln>
        </p:spPr>
      </p:sp>
      <p:sp>
        <p:nvSpPr>
          <p:cNvPr id="31" name="Shape 29"/>
          <p:cNvSpPr/>
          <p:nvPr/>
        </p:nvSpPr>
        <p:spPr>
          <a:xfrm>
            <a:off x="2996032" y="4965192"/>
            <a:ext cx="384048" cy="384048"/>
          </a:xfrm>
          <a:prstGeom prst="ellipse">
            <a:avLst/>
          </a:prstGeom>
          <a:solidFill>
            <a:srgbClr val="247058">
              <a:alpha val="90000"/>
            </a:srgbClr>
          </a:solidFill>
          <a:ln w="12700">
            <a:solidFill>
              <a:srgbClr val="247058">
                <a:alpha val="0"/>
              </a:srgbClr>
            </a:solidFill>
            <a:prstDash val="solid"/>
          </a:ln>
        </p:spPr>
      </p:sp>
      <p:sp>
        <p:nvSpPr>
          <p:cNvPr id="32" name="Text 30"/>
          <p:cNvSpPr/>
          <p:nvPr/>
        </p:nvSpPr>
        <p:spPr>
          <a:xfrm>
            <a:off x="3434944"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Чула</a:t>
            </a:r>
            <a:endParaRPr lang="en-US" sz="2000" dirty="0"/>
          </a:p>
        </p:txBody>
      </p:sp>
      <p:sp>
        <p:nvSpPr>
          <p:cNvPr id="33" name="Shape 31"/>
          <p:cNvSpPr/>
          <p:nvPr/>
        </p:nvSpPr>
        <p:spPr>
          <a:xfrm>
            <a:off x="6205576" y="4791456"/>
            <a:ext cx="3154680" cy="859536"/>
          </a:xfrm>
          <a:prstGeom prst="roundRect">
            <a:avLst>
              <a:gd name="adj" fmla="val 8511"/>
            </a:avLst>
          </a:prstGeom>
          <a:solidFill>
            <a:srgbClr val="FDECEC"/>
          </a:solidFill>
          <a:ln w="17780">
            <a:solidFill>
              <a:srgbClr val="9B2F2F"/>
            </a:solidFill>
            <a:prstDash val="solid"/>
          </a:ln>
        </p:spPr>
      </p:sp>
      <p:sp>
        <p:nvSpPr>
          <p:cNvPr id="34" name="Shape 32"/>
          <p:cNvSpPr/>
          <p:nvPr/>
        </p:nvSpPr>
        <p:spPr>
          <a:xfrm>
            <a:off x="6370168" y="4965192"/>
            <a:ext cx="384048" cy="384048"/>
          </a:xfrm>
          <a:prstGeom prst="ellipse">
            <a:avLst/>
          </a:prstGeom>
          <a:solidFill>
            <a:srgbClr val="9B2F2F">
              <a:alpha val="90000"/>
            </a:srgbClr>
          </a:solidFill>
          <a:ln w="12700">
            <a:solidFill>
              <a:srgbClr val="9B2F2F">
                <a:alpha val="0"/>
              </a:srgbClr>
            </a:solidFill>
            <a:prstDash val="solid"/>
          </a:ln>
        </p:spPr>
      </p:sp>
      <p:sp>
        <p:nvSpPr>
          <p:cNvPr id="35" name="Text 33"/>
          <p:cNvSpPr/>
          <p:nvPr/>
        </p:nvSpPr>
        <p:spPr>
          <a:xfrm>
            <a:off x="6809080"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Не чула</a:t>
            </a:r>
            <a:endParaRPr lang="en-US" sz="2000" dirty="0"/>
          </a:p>
        </p:txBody>
      </p:sp>
      <p:sp>
        <p:nvSpPr>
          <p:cNvPr id="36" name="Text 34"/>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Правильне віконце відкриває іскорку.</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9ED"/>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9ED"/>
          </a:solidFill>
          <a:ln w="12700">
            <a:solidFill>
              <a:srgbClr val="FFF9ED">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D9CB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5</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Заряди кристал 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5/15</a:t>
            </a:r>
            <a:endParaRPr lang="en-US" sz="950" dirty="0"/>
          </a:p>
        </p:txBody>
      </p:sp>
      <p:sp>
        <p:nvSpPr>
          <p:cNvPr id="7" name="Shape 5"/>
          <p:cNvSpPr/>
          <p:nvPr/>
        </p:nvSpPr>
        <p:spPr>
          <a:xfrm>
            <a:off x="621792" y="1133856"/>
            <a:ext cx="10936224" cy="3566160"/>
          </a:xfrm>
          <a:prstGeom prst="roundRect">
            <a:avLst>
              <a:gd name="adj" fmla="val 2051"/>
            </a:avLst>
          </a:prstGeom>
          <a:solidFill>
            <a:srgbClr val="F8F1DF"/>
          </a:solidFill>
          <a:ln w="15240">
            <a:solidFill>
              <a:srgbClr val="D9CBAE"/>
            </a:solidFill>
            <a:prstDash val="solid"/>
          </a:ln>
        </p:spPr>
      </p:sp>
      <p:sp>
        <p:nvSpPr>
          <p:cNvPr id="8" name="Shape 6"/>
          <p:cNvSpPr/>
          <p:nvPr/>
        </p:nvSpPr>
        <p:spPr>
          <a:xfrm>
            <a:off x="1005840" y="3968496"/>
            <a:ext cx="9966960" cy="438912"/>
          </a:xfrm>
          <a:prstGeom prst="ellipse">
            <a:avLst/>
          </a:prstGeom>
          <a:solidFill>
            <a:srgbClr val="D7E7D8">
              <a:alpha val="92000"/>
            </a:srgbClr>
          </a:solidFill>
          <a:ln w="12700">
            <a:solidFill>
              <a:srgbClr val="D7E7D8">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D6">
              <a:alpha val="88000"/>
            </a:srgbClr>
          </a:solidFill>
          <a:ln w="25400">
            <a:solidFill>
              <a:srgbClr val="7FB7D6"/>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D6">
              <a:alpha val="90000"/>
            </a:srgbClr>
          </a:solidFill>
          <a:ln w="12700">
            <a:solidFill>
              <a:srgbClr val="7FB7D6">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D6"/>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D9CBAE"/>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Зарядимо кристал спокійно.</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Щоб фото не згасло знову, кристал треба зарядити довгим А.</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D6"/>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Скажи довго: А.</a:t>
            </a:r>
            <a:endParaRPr lang="en-US" sz="2100" dirty="0"/>
          </a:p>
        </p:txBody>
      </p:sp>
      <p:sp>
        <p:nvSpPr>
          <p:cNvPr id="30" name="Text 28"/>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Кристал світиться сильніше.</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8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2F8F5"/>
          </a:solidFill>
          <a:ln w="12700">
            <a:solidFill>
              <a:srgbClr val="F2F8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7D3C7"/>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6</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Яка фотка на 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6/15</a:t>
            </a:r>
            <a:endParaRPr lang="en-US" sz="950" dirty="0"/>
          </a:p>
        </p:txBody>
      </p:sp>
      <p:sp>
        <p:nvSpPr>
          <p:cNvPr id="7" name="Shape 5"/>
          <p:cNvSpPr/>
          <p:nvPr/>
        </p:nvSpPr>
        <p:spPr>
          <a:xfrm>
            <a:off x="621792" y="1133856"/>
            <a:ext cx="10936224" cy="3566160"/>
          </a:xfrm>
          <a:prstGeom prst="roundRect">
            <a:avLst>
              <a:gd name="adj" fmla="val 2051"/>
            </a:avLst>
          </a:prstGeom>
          <a:solidFill>
            <a:srgbClr val="E7F2EE"/>
          </a:solidFill>
          <a:ln w="15240">
            <a:solidFill>
              <a:srgbClr val="B7D3C7"/>
            </a:solidFill>
            <a:prstDash val="solid"/>
          </a:ln>
        </p:spPr>
      </p:sp>
      <p:sp>
        <p:nvSpPr>
          <p:cNvPr id="8" name="Shape 6"/>
          <p:cNvSpPr/>
          <p:nvPr/>
        </p:nvSpPr>
        <p:spPr>
          <a:xfrm>
            <a:off x="1005840" y="3968496"/>
            <a:ext cx="9966960" cy="438912"/>
          </a:xfrm>
          <a:prstGeom prst="ellipse">
            <a:avLst/>
          </a:prstGeom>
          <a:solidFill>
            <a:srgbClr val="CFE6D7">
              <a:alpha val="92000"/>
            </a:srgbClr>
          </a:solidFill>
          <a:ln w="12700">
            <a:solidFill>
              <a:srgbClr val="CFE6D7">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663440" y="3749040"/>
            <a:ext cx="2286000" cy="219456"/>
          </a:xfrm>
          <a:prstGeom prst="ellipse">
            <a:avLst/>
          </a:prstGeom>
          <a:solidFill>
            <a:srgbClr val="C9D9D5">
              <a:alpha val="75000"/>
            </a:srgbClr>
          </a:solidFill>
          <a:ln w="12700">
            <a:solidFill>
              <a:srgbClr val="C9D9D5">
                <a:alpha val="0"/>
              </a:srgbClr>
            </a:solidFill>
            <a:prstDash val="solid"/>
          </a:ln>
        </p:spPr>
      </p:sp>
      <p:sp>
        <p:nvSpPr>
          <p:cNvPr id="17" name="Shape 15"/>
          <p:cNvSpPr/>
          <p:nvPr/>
        </p:nvSpPr>
        <p:spPr>
          <a:xfrm>
            <a:off x="5042002" y="1627632"/>
            <a:ext cx="1528877" cy="2286000"/>
          </a:xfrm>
          <a:prstGeom prst="diamond">
            <a:avLst/>
          </a:prstGeom>
          <a:solidFill>
            <a:srgbClr val="7FB7A3">
              <a:alpha val="88000"/>
            </a:srgbClr>
          </a:solidFill>
          <a:ln w="25400">
            <a:solidFill>
              <a:srgbClr val="7FB7A3"/>
            </a:solidFill>
            <a:prstDash val="solid"/>
          </a:ln>
        </p:spPr>
      </p:sp>
      <p:sp>
        <p:nvSpPr>
          <p:cNvPr id="18" name="Shape 16"/>
          <p:cNvSpPr/>
          <p:nvPr/>
        </p:nvSpPr>
        <p:spPr>
          <a:xfrm>
            <a:off x="5363870" y="2039112"/>
            <a:ext cx="885139" cy="1097280"/>
          </a:xfrm>
          <a:prstGeom prst="diamond">
            <a:avLst/>
          </a:prstGeom>
          <a:solidFill>
            <a:srgbClr val="FFFFFF">
              <a:alpha val="45000"/>
            </a:srgbClr>
          </a:solidFill>
          <a:ln w="12700">
            <a:solidFill>
              <a:srgbClr val="FFFFFF">
                <a:alpha val="60000"/>
              </a:srgbClr>
            </a:solidFill>
            <a:prstDash val="solid"/>
          </a:ln>
        </p:spPr>
      </p:sp>
      <p:sp>
        <p:nvSpPr>
          <p:cNvPr id="19" name="Shape 17"/>
          <p:cNvSpPr/>
          <p:nvPr/>
        </p:nvSpPr>
        <p:spPr>
          <a:xfrm>
            <a:off x="6128309" y="1856232"/>
            <a:ext cx="362102" cy="362102"/>
          </a:xfrm>
          <a:prstGeom prst="star5">
            <a:avLst/>
          </a:prstGeom>
          <a:solidFill>
            <a:srgbClr val="FFFFFF">
              <a:alpha val="82000"/>
            </a:srgbClr>
          </a:solidFill>
          <a:ln w="12700">
            <a:solidFill>
              <a:srgbClr val="FFFFFF">
                <a:alpha val="0"/>
              </a:srgbClr>
            </a:solidFill>
            <a:prstDash val="solid"/>
          </a:ln>
        </p:spPr>
      </p:sp>
      <p:sp>
        <p:nvSpPr>
          <p:cNvPr id="20" name="Shape 18"/>
          <p:cNvSpPr/>
          <p:nvPr/>
        </p:nvSpPr>
        <p:spPr>
          <a:xfrm>
            <a:off x="8275320" y="2029968"/>
            <a:ext cx="566928" cy="566928"/>
          </a:xfrm>
          <a:prstGeom prst="star5">
            <a:avLst/>
          </a:prstGeom>
          <a:solidFill>
            <a:srgbClr val="7FB7A3">
              <a:alpha val="90000"/>
            </a:srgbClr>
          </a:solidFill>
          <a:ln w="12700">
            <a:solidFill>
              <a:srgbClr val="7FB7A3">
                <a:alpha val="0"/>
              </a:srgbClr>
            </a:solidFill>
            <a:prstDash val="solid"/>
          </a:ln>
        </p:spPr>
      </p:sp>
      <p:sp>
        <p:nvSpPr>
          <p:cNvPr id="21" name="Shape 19"/>
          <p:cNvSpPr/>
          <p:nvPr/>
        </p:nvSpPr>
        <p:spPr>
          <a:xfrm>
            <a:off x="8456737" y="2211385"/>
            <a:ext cx="204094" cy="204094"/>
          </a:xfrm>
          <a:prstGeom prst="ellipse">
            <a:avLst/>
          </a:prstGeom>
          <a:solidFill>
            <a:srgbClr val="FFFFFF">
              <a:alpha val="72000"/>
            </a:srgbClr>
          </a:solidFill>
          <a:ln w="12700">
            <a:solidFill>
              <a:srgbClr val="7FB7A3"/>
            </a:solidFill>
            <a:prstDash val="solid"/>
          </a:ln>
        </p:spPr>
      </p:sp>
      <p:sp>
        <p:nvSpPr>
          <p:cNvPr id="22" name="Shape 20"/>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3" name="Shape 21"/>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4" name="Shape 22"/>
          <p:cNvSpPr/>
          <p:nvPr/>
        </p:nvSpPr>
        <p:spPr>
          <a:xfrm>
            <a:off x="1965960" y="914400"/>
            <a:ext cx="8183880" cy="585216"/>
          </a:xfrm>
          <a:prstGeom prst="roundRect">
            <a:avLst>
              <a:gd name="adj" fmla="val 12500"/>
            </a:avLst>
          </a:prstGeom>
          <a:solidFill>
            <a:srgbClr val="FFFFFF"/>
          </a:solidFill>
          <a:ln w="13970">
            <a:solidFill>
              <a:srgbClr val="B7D3C7"/>
            </a:solidFill>
            <a:prstDash val="solid"/>
          </a:ln>
          <a:effectLst>
            <a:outerShdw sx="100000" sy="100000" kx="0" ky="0" algn="bl" rotWithShape="0" blurRad="12700" dist="50800" dir="2700000">
              <a:srgbClr val="C8C1B0">
                <a:alpha val="16000"/>
              </a:srgbClr>
            </a:outerShdw>
          </a:effectLst>
        </p:spPr>
      </p:sp>
      <p:sp>
        <p:nvSpPr>
          <p:cNvPr id="25" name="Text 23"/>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Знайди фото, де перша іскорка - А.</a:t>
            </a:r>
            <a:endParaRPr lang="en-US" sz="1700" dirty="0"/>
          </a:p>
        </p:txBody>
      </p:sp>
      <p:sp>
        <p:nvSpPr>
          <p:cNvPr id="26" name="Shape 24"/>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7" name="Text 25"/>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Кольори повертаються тільки тим фото, які починаються на А.</a:t>
            </a:r>
            <a:endParaRPr lang="en-US" sz="1050" dirty="0"/>
          </a:p>
        </p:txBody>
      </p:sp>
      <p:sp>
        <p:nvSpPr>
          <p:cNvPr id="28" name="Shape 26"/>
          <p:cNvSpPr/>
          <p:nvPr/>
        </p:nvSpPr>
        <p:spPr>
          <a:xfrm>
            <a:off x="987552" y="5687568"/>
            <a:ext cx="10241280" cy="694944"/>
          </a:xfrm>
          <a:prstGeom prst="roundRect">
            <a:avLst>
              <a:gd name="adj" fmla="val 10526"/>
            </a:avLst>
          </a:prstGeom>
          <a:solidFill>
            <a:srgbClr val="FFFFFF"/>
          </a:solidFill>
          <a:ln w="19050">
            <a:solidFill>
              <a:srgbClr val="7FB7A3"/>
            </a:solidFill>
            <a:prstDash val="solid"/>
          </a:ln>
        </p:spPr>
      </p:sp>
      <p:sp>
        <p:nvSpPr>
          <p:cNvPr id="29" name="Text 27"/>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Обери правильну фотку.</a:t>
            </a:r>
            <a:endParaRPr lang="en-US" sz="2100" dirty="0"/>
          </a:p>
        </p:txBody>
      </p:sp>
      <p:sp>
        <p:nvSpPr>
          <p:cNvPr id="30" name="Shape 28"/>
          <p:cNvSpPr/>
          <p:nvPr/>
        </p:nvSpPr>
        <p:spPr>
          <a:xfrm>
            <a:off x="1231240" y="4791456"/>
            <a:ext cx="2267712" cy="786384"/>
          </a:xfrm>
          <a:prstGeom prst="roundRect">
            <a:avLst>
              <a:gd name="adj" fmla="val 9302"/>
            </a:avLst>
          </a:prstGeom>
          <a:solidFill>
            <a:srgbClr val="FFF3C4"/>
          </a:solidFill>
          <a:ln w="17780">
            <a:solidFill>
              <a:srgbClr val="9A6B00"/>
            </a:solidFill>
            <a:prstDash val="solid"/>
          </a:ln>
        </p:spPr>
      </p:sp>
      <p:sp>
        <p:nvSpPr>
          <p:cNvPr id="31" name="Shape 29"/>
          <p:cNvSpPr/>
          <p:nvPr/>
        </p:nvSpPr>
        <p:spPr>
          <a:xfrm>
            <a:off x="1395832" y="4965192"/>
            <a:ext cx="384048" cy="384048"/>
          </a:xfrm>
          <a:prstGeom prst="ellipse">
            <a:avLst/>
          </a:prstGeom>
          <a:solidFill>
            <a:srgbClr val="9A6B00">
              <a:alpha val="90000"/>
            </a:srgbClr>
          </a:solidFill>
          <a:ln w="12700">
            <a:solidFill>
              <a:srgbClr val="9A6B00">
                <a:alpha val="0"/>
              </a:srgbClr>
            </a:solidFill>
            <a:prstDash val="solid"/>
          </a:ln>
        </p:spPr>
      </p:sp>
      <p:sp>
        <p:nvSpPr>
          <p:cNvPr id="32" name="Text 30"/>
          <p:cNvSpPr/>
          <p:nvPr/>
        </p:nvSpPr>
        <p:spPr>
          <a:xfrm>
            <a:off x="1834744"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ананас</a:t>
            </a:r>
            <a:endParaRPr lang="en-US" sz="1500" dirty="0"/>
          </a:p>
        </p:txBody>
      </p:sp>
      <p:sp>
        <p:nvSpPr>
          <p:cNvPr id="33" name="Shape 31"/>
          <p:cNvSpPr/>
          <p:nvPr/>
        </p:nvSpPr>
        <p:spPr>
          <a:xfrm>
            <a:off x="3718408" y="4791456"/>
            <a:ext cx="2267712" cy="786384"/>
          </a:xfrm>
          <a:prstGeom prst="roundRect">
            <a:avLst>
              <a:gd name="adj" fmla="val 9302"/>
            </a:avLst>
          </a:prstGeom>
          <a:solidFill>
            <a:srgbClr val="EAF2FF"/>
          </a:solidFill>
          <a:ln w="17780">
            <a:solidFill>
              <a:srgbClr val="315F93"/>
            </a:solidFill>
            <a:prstDash val="solid"/>
          </a:ln>
        </p:spPr>
      </p:sp>
      <p:sp>
        <p:nvSpPr>
          <p:cNvPr id="34" name="Shape 32"/>
          <p:cNvSpPr/>
          <p:nvPr/>
        </p:nvSpPr>
        <p:spPr>
          <a:xfrm>
            <a:off x="3883000" y="4965192"/>
            <a:ext cx="384048" cy="384048"/>
          </a:xfrm>
          <a:prstGeom prst="ellipse">
            <a:avLst/>
          </a:prstGeom>
          <a:solidFill>
            <a:srgbClr val="315F93">
              <a:alpha val="90000"/>
            </a:srgbClr>
          </a:solidFill>
          <a:ln w="12700">
            <a:solidFill>
              <a:srgbClr val="315F93">
                <a:alpha val="0"/>
              </a:srgbClr>
            </a:solidFill>
            <a:prstDash val="solid"/>
          </a:ln>
        </p:spPr>
      </p:sp>
      <p:sp>
        <p:nvSpPr>
          <p:cNvPr id="35" name="Text 33"/>
          <p:cNvSpPr/>
          <p:nvPr/>
        </p:nvSpPr>
        <p:spPr>
          <a:xfrm>
            <a:off x="4321912"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автобус</a:t>
            </a:r>
            <a:endParaRPr lang="en-US" sz="1500" dirty="0"/>
          </a:p>
        </p:txBody>
      </p:sp>
      <p:sp>
        <p:nvSpPr>
          <p:cNvPr id="36" name="Shape 34"/>
          <p:cNvSpPr/>
          <p:nvPr/>
        </p:nvSpPr>
        <p:spPr>
          <a:xfrm>
            <a:off x="6205576" y="4791456"/>
            <a:ext cx="2267712" cy="786384"/>
          </a:xfrm>
          <a:prstGeom prst="roundRect">
            <a:avLst>
              <a:gd name="adj" fmla="val 9302"/>
            </a:avLst>
          </a:prstGeom>
          <a:solidFill>
            <a:srgbClr val="F2ECFF"/>
          </a:solidFill>
          <a:ln w="17780">
            <a:solidFill>
              <a:srgbClr val="6540A0"/>
            </a:solidFill>
            <a:prstDash val="solid"/>
          </a:ln>
        </p:spPr>
      </p:sp>
      <p:sp>
        <p:nvSpPr>
          <p:cNvPr id="37" name="Shape 35"/>
          <p:cNvSpPr/>
          <p:nvPr/>
        </p:nvSpPr>
        <p:spPr>
          <a:xfrm>
            <a:off x="6370168" y="4965192"/>
            <a:ext cx="384048" cy="384048"/>
          </a:xfrm>
          <a:prstGeom prst="ellipse">
            <a:avLst/>
          </a:prstGeom>
          <a:solidFill>
            <a:srgbClr val="6540A0">
              <a:alpha val="90000"/>
            </a:srgbClr>
          </a:solidFill>
          <a:ln w="12700">
            <a:solidFill>
              <a:srgbClr val="6540A0">
                <a:alpha val="0"/>
              </a:srgbClr>
            </a:solidFill>
            <a:prstDash val="solid"/>
          </a:ln>
        </p:spPr>
      </p:sp>
      <p:sp>
        <p:nvSpPr>
          <p:cNvPr id="38" name="Text 36"/>
          <p:cNvSpPr/>
          <p:nvPr/>
        </p:nvSpPr>
        <p:spPr>
          <a:xfrm>
            <a:off x="6809080"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акула</a:t>
            </a:r>
            <a:endParaRPr lang="en-US" sz="1500" dirty="0"/>
          </a:p>
        </p:txBody>
      </p:sp>
      <p:sp>
        <p:nvSpPr>
          <p:cNvPr id="39" name="Shape 37"/>
          <p:cNvSpPr/>
          <p:nvPr/>
        </p:nvSpPr>
        <p:spPr>
          <a:xfrm>
            <a:off x="8692744" y="4791456"/>
            <a:ext cx="2267712" cy="786384"/>
          </a:xfrm>
          <a:prstGeom prst="roundRect">
            <a:avLst>
              <a:gd name="adj" fmla="val 9302"/>
            </a:avLst>
          </a:prstGeom>
          <a:solidFill>
            <a:srgbClr val="E9F6F0"/>
          </a:solidFill>
          <a:ln w="17780">
            <a:solidFill>
              <a:srgbClr val="247058"/>
            </a:solidFill>
            <a:prstDash val="solid"/>
          </a:ln>
        </p:spPr>
      </p:sp>
      <p:sp>
        <p:nvSpPr>
          <p:cNvPr id="40" name="Shape 38"/>
          <p:cNvSpPr/>
          <p:nvPr/>
        </p:nvSpPr>
        <p:spPr>
          <a:xfrm>
            <a:off x="8857336" y="4965192"/>
            <a:ext cx="384048" cy="384048"/>
          </a:xfrm>
          <a:prstGeom prst="ellipse">
            <a:avLst/>
          </a:prstGeom>
          <a:solidFill>
            <a:srgbClr val="247058">
              <a:alpha val="90000"/>
            </a:srgbClr>
          </a:solidFill>
          <a:ln w="12700">
            <a:solidFill>
              <a:srgbClr val="247058">
                <a:alpha val="0"/>
              </a:srgbClr>
            </a:solidFill>
            <a:prstDash val="solid"/>
          </a:ln>
        </p:spPr>
      </p:sp>
      <p:sp>
        <p:nvSpPr>
          <p:cNvPr id="41" name="Text 39"/>
          <p:cNvSpPr/>
          <p:nvPr/>
        </p:nvSpPr>
        <p:spPr>
          <a:xfrm>
            <a:off x="9296248" y="4919472"/>
            <a:ext cx="1499616" cy="310896"/>
          </a:xfrm>
          <a:prstGeom prst="rect">
            <a:avLst/>
          </a:prstGeom>
          <a:noFill/>
          <a:ln/>
        </p:spPr>
        <p:txBody>
          <a:bodyPr wrap="square" lIns="1016" tIns="1016" rIns="1016" bIns="1016" rtlCol="0" anchor="ctr">
            <a:normAutofit/>
          </a:bodyPr>
          <a:lstStyle/>
          <a:p>
            <a:pPr algn="ctr" indent="0" marL="0">
              <a:buNone/>
            </a:pPr>
            <a:r>
              <a:rPr lang="en-US" sz="1500" b="1" dirty="0">
                <a:solidFill>
                  <a:srgbClr val="23313D"/>
                </a:solidFill>
                <a:latin typeface="Arial" pitchFamily="34" charset="0"/>
                <a:ea typeface="Arial" pitchFamily="34" charset="-122"/>
                <a:cs typeface="Arial" pitchFamily="34" charset="-120"/>
              </a:rPr>
              <a:t>апельсин</a:t>
            </a:r>
            <a:endParaRPr lang="en-US" sz="1500" dirty="0"/>
          </a:p>
        </p:txBody>
      </p:sp>
      <p:sp>
        <p:nvSpPr>
          <p:cNvPr id="42" name="Text 40"/>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Предмет летить до кристала.</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C"/>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4F7FC"/>
          </a:solidFill>
          <a:ln w="12700">
            <a:solidFill>
              <a:srgbClr val="F4F7FC">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BFD2E6"/>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7</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Стежинка іскорки 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7/15</a:t>
            </a:r>
            <a:endParaRPr lang="en-US" sz="950" dirty="0"/>
          </a:p>
        </p:txBody>
      </p:sp>
      <p:sp>
        <p:nvSpPr>
          <p:cNvPr id="7" name="Shape 5"/>
          <p:cNvSpPr/>
          <p:nvPr/>
        </p:nvSpPr>
        <p:spPr>
          <a:xfrm>
            <a:off x="621792" y="1133856"/>
            <a:ext cx="10936224" cy="3566160"/>
          </a:xfrm>
          <a:prstGeom prst="roundRect">
            <a:avLst>
              <a:gd name="adj" fmla="val 2051"/>
            </a:avLst>
          </a:prstGeom>
          <a:solidFill>
            <a:srgbClr val="EAF2FF"/>
          </a:solidFill>
          <a:ln w="15240">
            <a:solidFill>
              <a:srgbClr val="BFD2E6"/>
            </a:solidFill>
            <a:prstDash val="solid"/>
          </a:ln>
        </p:spPr>
      </p:sp>
      <p:sp>
        <p:nvSpPr>
          <p:cNvPr id="8" name="Shape 6"/>
          <p:cNvSpPr/>
          <p:nvPr/>
        </p:nvSpPr>
        <p:spPr>
          <a:xfrm>
            <a:off x="1005840" y="3968496"/>
            <a:ext cx="9966960" cy="438912"/>
          </a:xfrm>
          <a:prstGeom prst="ellipse">
            <a:avLst/>
          </a:prstGeom>
          <a:solidFill>
            <a:srgbClr val="D2E1EF">
              <a:alpha val="92000"/>
            </a:srgbClr>
          </a:solidFill>
          <a:ln w="12700">
            <a:solidFill>
              <a:srgbClr val="D2E1EF">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005072" y="2505456"/>
            <a:ext cx="3657600" cy="1463040"/>
          </a:xfrm>
          <a:prstGeom prst="arc">
            <a:avLst/>
          </a:prstGeom>
          <a:solidFill>
            <a:srgbClr val="EAF2FF">
              <a:alpha val="0"/>
            </a:srgbClr>
          </a:solidFill>
          <a:ln w="76200">
            <a:solidFill>
              <a:srgbClr val="6A9FD2"/>
            </a:solidFill>
            <a:prstDash val="solid"/>
          </a:ln>
        </p:spPr>
      </p:sp>
      <p:sp>
        <p:nvSpPr>
          <p:cNvPr id="17" name="Shape 15"/>
          <p:cNvSpPr/>
          <p:nvPr/>
        </p:nvSpPr>
        <p:spPr>
          <a:xfrm>
            <a:off x="7909560" y="2962656"/>
            <a:ext cx="1371600" cy="219456"/>
          </a:xfrm>
          <a:prstGeom prst="ellipse">
            <a:avLst/>
          </a:prstGeom>
          <a:solidFill>
            <a:srgbClr val="C9D9D5">
              <a:alpha val="75000"/>
            </a:srgbClr>
          </a:solidFill>
          <a:ln w="12700">
            <a:solidFill>
              <a:srgbClr val="C9D9D5">
                <a:alpha val="0"/>
              </a:srgbClr>
            </a:solidFill>
            <a:prstDash val="solid"/>
          </a:ln>
        </p:spPr>
      </p:sp>
      <p:sp>
        <p:nvSpPr>
          <p:cNvPr id="18" name="Shape 16"/>
          <p:cNvSpPr/>
          <p:nvPr/>
        </p:nvSpPr>
        <p:spPr>
          <a:xfrm>
            <a:off x="8178394" y="1828800"/>
            <a:ext cx="833933" cy="1298448"/>
          </a:xfrm>
          <a:prstGeom prst="diamond">
            <a:avLst/>
          </a:prstGeom>
          <a:solidFill>
            <a:srgbClr val="6A9FD2">
              <a:alpha val="88000"/>
            </a:srgbClr>
          </a:solidFill>
          <a:ln w="25400">
            <a:solidFill>
              <a:srgbClr val="6A9FD2"/>
            </a:solidFill>
            <a:prstDash val="solid"/>
          </a:ln>
        </p:spPr>
      </p:sp>
      <p:sp>
        <p:nvSpPr>
          <p:cNvPr id="19" name="Shape 17"/>
          <p:cNvSpPr/>
          <p:nvPr/>
        </p:nvSpPr>
        <p:spPr>
          <a:xfrm>
            <a:off x="8353958" y="2062521"/>
            <a:ext cx="482803" cy="623255"/>
          </a:xfrm>
          <a:prstGeom prst="diamond">
            <a:avLst/>
          </a:prstGeom>
          <a:solidFill>
            <a:srgbClr val="FFFFFF">
              <a:alpha val="45000"/>
            </a:srgbClr>
          </a:solidFill>
          <a:ln w="12700">
            <a:solidFill>
              <a:srgbClr val="FFFFFF">
                <a:alpha val="60000"/>
              </a:srgbClr>
            </a:solidFill>
            <a:prstDash val="solid"/>
          </a:ln>
        </p:spPr>
      </p:sp>
      <p:sp>
        <p:nvSpPr>
          <p:cNvPr id="20" name="Shape 18"/>
          <p:cNvSpPr/>
          <p:nvPr/>
        </p:nvSpPr>
        <p:spPr>
          <a:xfrm>
            <a:off x="8770925" y="1958645"/>
            <a:ext cx="197510" cy="197510"/>
          </a:xfrm>
          <a:prstGeom prst="star5">
            <a:avLst/>
          </a:prstGeom>
          <a:solidFill>
            <a:srgbClr val="FFFFFF">
              <a:alpha val="82000"/>
            </a:srgbClr>
          </a:solidFill>
          <a:ln w="12700">
            <a:solidFill>
              <a:srgbClr val="FFFFFF">
                <a:alpha val="0"/>
              </a:srgbClr>
            </a:solidFill>
            <a:prstDash val="solid"/>
          </a:ln>
        </p:spPr>
      </p:sp>
      <p:sp>
        <p:nvSpPr>
          <p:cNvPr id="21" name="Shape 19"/>
          <p:cNvSpPr/>
          <p:nvPr/>
        </p:nvSpPr>
        <p:spPr>
          <a:xfrm>
            <a:off x="8275320" y="2029968"/>
            <a:ext cx="566928" cy="566928"/>
          </a:xfrm>
          <a:prstGeom prst="star5">
            <a:avLst/>
          </a:prstGeom>
          <a:solidFill>
            <a:srgbClr val="6A9FD2">
              <a:alpha val="90000"/>
            </a:srgbClr>
          </a:solidFill>
          <a:ln w="12700">
            <a:solidFill>
              <a:srgbClr val="6A9FD2">
                <a:alpha val="0"/>
              </a:srgbClr>
            </a:solidFill>
            <a:prstDash val="solid"/>
          </a:ln>
        </p:spPr>
      </p:sp>
      <p:sp>
        <p:nvSpPr>
          <p:cNvPr id="22" name="Shape 20"/>
          <p:cNvSpPr/>
          <p:nvPr/>
        </p:nvSpPr>
        <p:spPr>
          <a:xfrm>
            <a:off x="8456737" y="2211385"/>
            <a:ext cx="204094" cy="204094"/>
          </a:xfrm>
          <a:prstGeom prst="ellipse">
            <a:avLst/>
          </a:prstGeom>
          <a:solidFill>
            <a:srgbClr val="FFFFFF">
              <a:alpha val="72000"/>
            </a:srgbClr>
          </a:solidFill>
          <a:ln w="12700">
            <a:solidFill>
              <a:srgbClr val="6A9FD2"/>
            </a:solidFill>
            <a:prstDash val="solid"/>
          </a:ln>
        </p:spPr>
      </p:sp>
      <p:sp>
        <p:nvSpPr>
          <p:cNvPr id="23" name="Shape 21"/>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4" name="Shape 22"/>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5" name="Shape 23"/>
          <p:cNvSpPr/>
          <p:nvPr/>
        </p:nvSpPr>
        <p:spPr>
          <a:xfrm>
            <a:off x="1965960" y="914400"/>
            <a:ext cx="8183880" cy="585216"/>
          </a:xfrm>
          <a:prstGeom prst="roundRect">
            <a:avLst>
              <a:gd name="adj" fmla="val 12500"/>
            </a:avLst>
          </a:prstGeom>
          <a:solidFill>
            <a:srgbClr val="FFFFFF"/>
          </a:solidFill>
          <a:ln w="13970">
            <a:solidFill>
              <a:srgbClr val="BFD2E6"/>
            </a:solidFill>
            <a:prstDash val="solid"/>
          </a:ln>
          <a:effectLst>
            <a:outerShdw sx="100000" sy="100000" kx="0" ky="0" algn="bl" rotWithShape="0" blurRad="12700" dist="50800" dir="2700000">
              <a:srgbClr val="C8C1B0">
                <a:alpha val="16000"/>
              </a:srgbClr>
            </a:outerShdw>
          </a:effectLst>
        </p:spPr>
      </p:sp>
      <p:sp>
        <p:nvSpPr>
          <p:cNvPr id="26" name="Text 24"/>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Коли чуєш нашу іскорку - рухайся!</a:t>
            </a:r>
            <a:endParaRPr lang="en-US" sz="1700" dirty="0"/>
          </a:p>
        </p:txBody>
      </p:sp>
      <p:sp>
        <p:nvSpPr>
          <p:cNvPr id="27" name="Shape 25"/>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8" name="Text 26"/>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Анічка має провести Сову Софію стежинкою між блідими фото.</a:t>
            </a:r>
            <a:endParaRPr lang="en-US" sz="1050" dirty="0"/>
          </a:p>
        </p:txBody>
      </p:sp>
      <p:sp>
        <p:nvSpPr>
          <p:cNvPr id="29" name="Shape 27"/>
          <p:cNvSpPr/>
          <p:nvPr/>
        </p:nvSpPr>
        <p:spPr>
          <a:xfrm>
            <a:off x="987552" y="5687568"/>
            <a:ext cx="10241280" cy="694944"/>
          </a:xfrm>
          <a:prstGeom prst="roundRect">
            <a:avLst>
              <a:gd name="adj" fmla="val 10526"/>
            </a:avLst>
          </a:prstGeom>
          <a:solidFill>
            <a:srgbClr val="FFFFFF"/>
          </a:solidFill>
          <a:ln w="19050">
            <a:solidFill>
              <a:srgbClr val="6A9FD2"/>
            </a:solidFill>
            <a:prstDash val="solid"/>
          </a:ln>
        </p:spPr>
      </p:sp>
      <p:sp>
        <p:nvSpPr>
          <p:cNvPr id="30" name="Text 28"/>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Підніми руку, коли чуєш А.</a:t>
            </a:r>
            <a:endParaRPr lang="en-US" sz="2100" dirty="0"/>
          </a:p>
        </p:txBody>
      </p:sp>
      <p:sp>
        <p:nvSpPr>
          <p:cNvPr id="31" name="Text 29"/>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Стежинка стає яскравішою.</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7F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7F5"/>
          </a:solidFill>
          <a:ln w="12700">
            <a:solidFill>
              <a:srgbClr val="FFF7F5">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E2BD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8</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Фотка проходить?</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8/15</a:t>
            </a:r>
            <a:endParaRPr lang="en-US" sz="950" dirty="0"/>
          </a:p>
        </p:txBody>
      </p:sp>
      <p:sp>
        <p:nvSpPr>
          <p:cNvPr id="7" name="Shape 5"/>
          <p:cNvSpPr/>
          <p:nvPr/>
        </p:nvSpPr>
        <p:spPr>
          <a:xfrm>
            <a:off x="621792" y="1133856"/>
            <a:ext cx="10936224" cy="3566160"/>
          </a:xfrm>
          <a:prstGeom prst="roundRect">
            <a:avLst>
              <a:gd name="adj" fmla="val 2051"/>
            </a:avLst>
          </a:prstGeom>
          <a:solidFill>
            <a:srgbClr val="FBEAE4"/>
          </a:solidFill>
          <a:ln w="15240">
            <a:solidFill>
              <a:srgbClr val="E2BDAE"/>
            </a:solidFill>
            <a:prstDash val="solid"/>
          </a:ln>
        </p:spPr>
      </p:sp>
      <p:sp>
        <p:nvSpPr>
          <p:cNvPr id="8" name="Shape 6"/>
          <p:cNvSpPr/>
          <p:nvPr/>
        </p:nvSpPr>
        <p:spPr>
          <a:xfrm>
            <a:off x="1005840" y="3968496"/>
            <a:ext cx="9966960" cy="438912"/>
          </a:xfrm>
          <a:prstGeom prst="ellipse">
            <a:avLst/>
          </a:prstGeom>
          <a:solidFill>
            <a:srgbClr val="EAD3C5">
              <a:alpha val="92000"/>
            </a:srgbClr>
          </a:solidFill>
          <a:ln w="12700">
            <a:solidFill>
              <a:srgbClr val="EAD3C5">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480560" y="1828800"/>
            <a:ext cx="2743200" cy="2139696"/>
          </a:xfrm>
          <a:prstGeom prst="roundRect">
            <a:avLst>
              <a:gd name="adj" fmla="val 3419"/>
            </a:avLst>
          </a:prstGeom>
          <a:solidFill>
            <a:srgbClr val="E8EEF1"/>
          </a:solidFill>
          <a:ln w="25400">
            <a:solidFill>
              <a:srgbClr val="6A8FA3"/>
            </a:solidFill>
            <a:prstDash val="solid"/>
          </a:ln>
        </p:spPr>
      </p:sp>
      <p:sp>
        <p:nvSpPr>
          <p:cNvPr id="17" name="Shape 15"/>
          <p:cNvSpPr/>
          <p:nvPr/>
        </p:nvSpPr>
        <p:spPr>
          <a:xfrm>
            <a:off x="4800600" y="2121408"/>
            <a:ext cx="932688" cy="1572768"/>
          </a:xfrm>
          <a:prstGeom prst="roundRect">
            <a:avLst>
              <a:gd name="adj" fmla="val 7843"/>
            </a:avLst>
          </a:prstGeom>
          <a:solidFill>
            <a:srgbClr val="E9F6F0"/>
          </a:solidFill>
          <a:ln w="12700">
            <a:solidFill>
              <a:srgbClr val="247058"/>
            </a:solidFill>
            <a:prstDash val="solid"/>
          </a:ln>
        </p:spPr>
      </p:sp>
      <p:sp>
        <p:nvSpPr>
          <p:cNvPr id="18" name="Shape 16"/>
          <p:cNvSpPr/>
          <p:nvPr/>
        </p:nvSpPr>
        <p:spPr>
          <a:xfrm>
            <a:off x="5980176" y="2121408"/>
            <a:ext cx="932688" cy="1572768"/>
          </a:xfrm>
          <a:prstGeom prst="roundRect">
            <a:avLst>
              <a:gd name="adj" fmla="val 7843"/>
            </a:avLst>
          </a:prstGeom>
          <a:solidFill>
            <a:srgbClr val="FDECEC"/>
          </a:solidFill>
          <a:ln w="12700">
            <a:solidFill>
              <a:srgbClr val="9B2F2F"/>
            </a:solidFill>
            <a:prstDash val="solid"/>
          </a:ln>
        </p:spPr>
      </p:sp>
      <p:sp>
        <p:nvSpPr>
          <p:cNvPr id="19" name="Shape 17"/>
          <p:cNvSpPr/>
          <p:nvPr/>
        </p:nvSpPr>
        <p:spPr>
          <a:xfrm>
            <a:off x="8275320" y="2029968"/>
            <a:ext cx="566928" cy="566928"/>
          </a:xfrm>
          <a:prstGeom prst="star5">
            <a:avLst/>
          </a:prstGeom>
          <a:solidFill>
            <a:srgbClr val="D78C6A">
              <a:alpha val="90000"/>
            </a:srgbClr>
          </a:solidFill>
          <a:ln w="12700">
            <a:solidFill>
              <a:srgbClr val="D78C6A">
                <a:alpha val="0"/>
              </a:srgbClr>
            </a:solidFill>
            <a:prstDash val="solid"/>
          </a:ln>
        </p:spPr>
      </p:sp>
      <p:sp>
        <p:nvSpPr>
          <p:cNvPr id="20" name="Shape 18"/>
          <p:cNvSpPr/>
          <p:nvPr/>
        </p:nvSpPr>
        <p:spPr>
          <a:xfrm>
            <a:off x="8456737" y="2211385"/>
            <a:ext cx="204094" cy="204094"/>
          </a:xfrm>
          <a:prstGeom prst="ellipse">
            <a:avLst/>
          </a:prstGeom>
          <a:solidFill>
            <a:srgbClr val="FFFFFF">
              <a:alpha val="72000"/>
            </a:srgbClr>
          </a:solidFill>
          <a:ln w="12700">
            <a:solidFill>
              <a:srgbClr val="D78C6A"/>
            </a:solidFill>
            <a:prstDash val="solid"/>
          </a:ln>
        </p:spPr>
      </p:sp>
      <p:sp>
        <p:nvSpPr>
          <p:cNvPr id="21" name="Shape 19"/>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2" name="Shape 20"/>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3" name="Shape 21"/>
          <p:cNvSpPr/>
          <p:nvPr/>
        </p:nvSpPr>
        <p:spPr>
          <a:xfrm>
            <a:off x="1965960" y="914400"/>
            <a:ext cx="8183880" cy="585216"/>
          </a:xfrm>
          <a:prstGeom prst="roundRect">
            <a:avLst>
              <a:gd name="adj" fmla="val 12500"/>
            </a:avLst>
          </a:prstGeom>
          <a:solidFill>
            <a:srgbClr val="FFFFFF"/>
          </a:solidFill>
          <a:ln w="13970">
            <a:solidFill>
              <a:srgbClr val="E2BDAE"/>
            </a:solidFill>
            <a:prstDash val="solid"/>
          </a:ln>
          <a:effectLst>
            <a:outerShdw sx="100000" sy="100000" kx="0" ky="0" algn="bl" rotWithShape="0" blurRad="12700" dist="50800" dir="2700000">
              <a:srgbClr val="C8C1B0">
                <a:alpha val="16000"/>
              </a:srgbClr>
            </a:outerShdw>
          </a:effectLst>
        </p:spPr>
      </p:sp>
      <p:sp>
        <p:nvSpPr>
          <p:cNvPr id="24" name="Text 22"/>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Пропускаємо тільки фото з нашою іскоркою.</a:t>
            </a:r>
            <a:endParaRPr lang="en-US" sz="1700" dirty="0"/>
          </a:p>
        </p:txBody>
      </p:sp>
      <p:sp>
        <p:nvSpPr>
          <p:cNvPr id="25" name="Shape 23"/>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6" name="Text 24"/>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Не всі фото можуть потрапити на сторінку планети А.</a:t>
            </a:r>
            <a:endParaRPr lang="en-US" sz="1050" dirty="0"/>
          </a:p>
        </p:txBody>
      </p:sp>
      <p:sp>
        <p:nvSpPr>
          <p:cNvPr id="27" name="Shape 25"/>
          <p:cNvSpPr/>
          <p:nvPr/>
        </p:nvSpPr>
        <p:spPr>
          <a:xfrm>
            <a:off x="987552" y="5687568"/>
            <a:ext cx="10241280" cy="694944"/>
          </a:xfrm>
          <a:prstGeom prst="roundRect">
            <a:avLst>
              <a:gd name="adj" fmla="val 10526"/>
            </a:avLst>
          </a:prstGeom>
          <a:solidFill>
            <a:srgbClr val="FFFFFF"/>
          </a:solidFill>
          <a:ln w="19050">
            <a:solidFill>
              <a:srgbClr val="D78C6A"/>
            </a:solidFill>
            <a:prstDash val="solid"/>
          </a:ln>
        </p:spPr>
      </p:sp>
      <p:sp>
        <p:nvSpPr>
          <p:cNvPr id="28" name="Text 26"/>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Поклади картинки у правильну зону.</a:t>
            </a:r>
            <a:endParaRPr lang="en-US" sz="2100" dirty="0"/>
          </a:p>
        </p:txBody>
      </p:sp>
      <p:sp>
        <p:nvSpPr>
          <p:cNvPr id="29" name="Shape 27"/>
          <p:cNvSpPr/>
          <p:nvPr/>
        </p:nvSpPr>
        <p:spPr>
          <a:xfrm>
            <a:off x="2831440" y="4791456"/>
            <a:ext cx="3154680" cy="859536"/>
          </a:xfrm>
          <a:prstGeom prst="roundRect">
            <a:avLst>
              <a:gd name="adj" fmla="val 8511"/>
            </a:avLst>
          </a:prstGeom>
          <a:solidFill>
            <a:srgbClr val="E9F6F0"/>
          </a:solidFill>
          <a:ln w="17780">
            <a:solidFill>
              <a:srgbClr val="247058"/>
            </a:solidFill>
            <a:prstDash val="solid"/>
          </a:ln>
        </p:spPr>
      </p:sp>
      <p:sp>
        <p:nvSpPr>
          <p:cNvPr id="30" name="Shape 28"/>
          <p:cNvSpPr/>
          <p:nvPr/>
        </p:nvSpPr>
        <p:spPr>
          <a:xfrm>
            <a:off x="2996032" y="4965192"/>
            <a:ext cx="384048" cy="384048"/>
          </a:xfrm>
          <a:prstGeom prst="ellipse">
            <a:avLst/>
          </a:prstGeom>
          <a:solidFill>
            <a:srgbClr val="247058">
              <a:alpha val="90000"/>
            </a:srgbClr>
          </a:solidFill>
          <a:ln w="12700">
            <a:solidFill>
              <a:srgbClr val="247058">
                <a:alpha val="0"/>
              </a:srgbClr>
            </a:solidFill>
            <a:prstDash val="solid"/>
          </a:ln>
        </p:spPr>
      </p:sp>
      <p:sp>
        <p:nvSpPr>
          <p:cNvPr id="31" name="Text 29"/>
          <p:cNvSpPr/>
          <p:nvPr/>
        </p:nvSpPr>
        <p:spPr>
          <a:xfrm>
            <a:off x="3434944"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Можна</a:t>
            </a:r>
            <a:endParaRPr lang="en-US" sz="2000" dirty="0"/>
          </a:p>
        </p:txBody>
      </p:sp>
      <p:sp>
        <p:nvSpPr>
          <p:cNvPr id="32" name="Shape 30"/>
          <p:cNvSpPr/>
          <p:nvPr/>
        </p:nvSpPr>
        <p:spPr>
          <a:xfrm>
            <a:off x="6205576" y="4791456"/>
            <a:ext cx="3154680" cy="859536"/>
          </a:xfrm>
          <a:prstGeom prst="roundRect">
            <a:avLst>
              <a:gd name="adj" fmla="val 8511"/>
            </a:avLst>
          </a:prstGeom>
          <a:solidFill>
            <a:srgbClr val="FDECEC"/>
          </a:solidFill>
          <a:ln w="17780">
            <a:solidFill>
              <a:srgbClr val="9B2F2F"/>
            </a:solidFill>
            <a:prstDash val="solid"/>
          </a:ln>
        </p:spPr>
      </p:sp>
      <p:sp>
        <p:nvSpPr>
          <p:cNvPr id="33" name="Shape 31"/>
          <p:cNvSpPr/>
          <p:nvPr/>
        </p:nvSpPr>
        <p:spPr>
          <a:xfrm>
            <a:off x="6370168" y="4965192"/>
            <a:ext cx="384048" cy="384048"/>
          </a:xfrm>
          <a:prstGeom prst="ellipse">
            <a:avLst/>
          </a:prstGeom>
          <a:solidFill>
            <a:srgbClr val="9B2F2F">
              <a:alpha val="90000"/>
            </a:srgbClr>
          </a:solidFill>
          <a:ln w="12700">
            <a:solidFill>
              <a:srgbClr val="9B2F2F">
                <a:alpha val="0"/>
              </a:srgbClr>
            </a:solidFill>
            <a:prstDash val="solid"/>
          </a:ln>
        </p:spPr>
      </p:sp>
      <p:sp>
        <p:nvSpPr>
          <p:cNvPr id="34" name="Text 32"/>
          <p:cNvSpPr/>
          <p:nvPr/>
        </p:nvSpPr>
        <p:spPr>
          <a:xfrm>
            <a:off x="6809080"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Стоп</a:t>
            </a:r>
            <a:endParaRPr lang="en-US" sz="2000" dirty="0"/>
          </a:p>
        </p:txBody>
      </p:sp>
      <p:sp>
        <p:nvSpPr>
          <p:cNvPr id="35" name="Text 33"/>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Ворота відкриваються.</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9ED"/>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9ED"/>
          </a:solidFill>
          <a:ln w="12700">
            <a:solidFill>
              <a:srgbClr val="FFF9ED">
                <a:alpha val="0"/>
              </a:srgbClr>
            </a:solidFill>
            <a:prstDash val="solid"/>
          </a:ln>
        </p:spPr>
      </p:sp>
      <p:sp>
        <p:nvSpPr>
          <p:cNvPr id="3" name="Shape 1"/>
          <p:cNvSpPr/>
          <p:nvPr/>
        </p:nvSpPr>
        <p:spPr>
          <a:xfrm>
            <a:off x="475488" y="256032"/>
            <a:ext cx="1133856" cy="384048"/>
          </a:xfrm>
          <a:prstGeom prst="roundRect">
            <a:avLst>
              <a:gd name="adj" fmla="val 19048"/>
            </a:avLst>
          </a:prstGeom>
          <a:solidFill>
            <a:srgbClr val="FFFFFF"/>
          </a:solidFill>
          <a:ln w="12700">
            <a:solidFill>
              <a:srgbClr val="D9CBAE"/>
            </a:solidFill>
            <a:prstDash val="solid"/>
          </a:ln>
        </p:spPr>
      </p:sp>
      <p:sp>
        <p:nvSpPr>
          <p:cNvPr id="4" name="Text 2"/>
          <p:cNvSpPr/>
          <p:nvPr/>
        </p:nvSpPr>
        <p:spPr>
          <a:xfrm>
            <a:off x="566928" y="338328"/>
            <a:ext cx="950976" cy="137160"/>
          </a:xfrm>
          <a:prstGeom prst="rect">
            <a:avLst/>
          </a:prstGeom>
          <a:noFill/>
          <a:ln/>
        </p:spPr>
        <p:txBody>
          <a:bodyPr wrap="square" lIns="1016" tIns="1016" rIns="1016" bIns="1016" rtlCol="0" anchor="ctr">
            <a:normAutofit/>
          </a:bodyPr>
          <a:lstStyle/>
          <a:p>
            <a:pPr algn="ctr" indent="0" marL="0">
              <a:buNone/>
            </a:pPr>
            <a:r>
              <a:rPr lang="en-US" sz="1050" b="1" dirty="0">
                <a:solidFill>
                  <a:srgbClr val="4B5563"/>
                </a:solidFill>
                <a:latin typeface="Arial" pitchFamily="34" charset="0"/>
                <a:ea typeface="Arial" pitchFamily="34" charset="-122"/>
                <a:cs typeface="Arial" pitchFamily="34" charset="-120"/>
              </a:rPr>
              <a:t>Місія 9</a:t>
            </a:r>
            <a:endParaRPr lang="en-US" sz="1050" dirty="0"/>
          </a:p>
        </p:txBody>
      </p:sp>
      <p:sp>
        <p:nvSpPr>
          <p:cNvPr id="5" name="Text 3"/>
          <p:cNvSpPr/>
          <p:nvPr/>
        </p:nvSpPr>
        <p:spPr>
          <a:xfrm>
            <a:off x="1828800" y="228600"/>
            <a:ext cx="8549640" cy="438912"/>
          </a:xfrm>
          <a:prstGeom prst="rect">
            <a:avLst/>
          </a:prstGeom>
          <a:noFill/>
          <a:ln/>
        </p:spPr>
        <p:txBody>
          <a:bodyPr wrap="square" lIns="1016" tIns="1016" rIns="1016" bIns="1016" rtlCol="0" anchor="ctr">
            <a:normAutofit/>
          </a:bodyPr>
          <a:lstStyle/>
          <a:p>
            <a:pPr algn="ctr" indent="0" marL="0">
              <a:buNone/>
            </a:pPr>
            <a:r>
              <a:rPr lang="en-US" sz="2500" b="1" dirty="0">
                <a:solidFill>
                  <a:srgbClr val="23313D"/>
                </a:solidFill>
                <a:latin typeface="Arial" pitchFamily="34" charset="0"/>
                <a:ea typeface="Arial" pitchFamily="34" charset="-122"/>
                <a:cs typeface="Arial" pitchFamily="34" charset="-120"/>
              </a:rPr>
              <a:t>Відкрий ворота</a:t>
            </a:r>
            <a:endParaRPr lang="en-US" sz="2500" dirty="0"/>
          </a:p>
        </p:txBody>
      </p:sp>
      <p:sp>
        <p:nvSpPr>
          <p:cNvPr id="6" name="Text 4"/>
          <p:cNvSpPr/>
          <p:nvPr/>
        </p:nvSpPr>
        <p:spPr>
          <a:xfrm>
            <a:off x="10991088" y="338328"/>
            <a:ext cx="658368" cy="146304"/>
          </a:xfrm>
          <a:prstGeom prst="rect">
            <a:avLst/>
          </a:prstGeom>
          <a:noFill/>
          <a:ln/>
        </p:spPr>
        <p:txBody>
          <a:bodyPr wrap="square" lIns="1016" tIns="1016" rIns="1016" bIns="1016" rtlCol="0" anchor="ctr">
            <a:normAutofit/>
          </a:bodyPr>
          <a:lstStyle/>
          <a:p>
            <a:pPr algn="r" indent="0" marL="0">
              <a:buNone/>
            </a:pPr>
            <a:r>
              <a:rPr lang="en-US" sz="950" dirty="0">
                <a:solidFill>
                  <a:srgbClr val="8A929A"/>
                </a:solidFill>
                <a:latin typeface="Arial" pitchFamily="34" charset="0"/>
                <a:ea typeface="Arial" pitchFamily="34" charset="-122"/>
                <a:cs typeface="Arial" pitchFamily="34" charset="-120"/>
              </a:rPr>
              <a:t>9/15</a:t>
            </a:r>
            <a:endParaRPr lang="en-US" sz="950" dirty="0"/>
          </a:p>
        </p:txBody>
      </p:sp>
      <p:sp>
        <p:nvSpPr>
          <p:cNvPr id="7" name="Shape 5"/>
          <p:cNvSpPr/>
          <p:nvPr/>
        </p:nvSpPr>
        <p:spPr>
          <a:xfrm>
            <a:off x="621792" y="1133856"/>
            <a:ext cx="10936224" cy="3566160"/>
          </a:xfrm>
          <a:prstGeom prst="roundRect">
            <a:avLst>
              <a:gd name="adj" fmla="val 2051"/>
            </a:avLst>
          </a:prstGeom>
          <a:solidFill>
            <a:srgbClr val="F8F1DF"/>
          </a:solidFill>
          <a:ln w="15240">
            <a:solidFill>
              <a:srgbClr val="D9CBAE"/>
            </a:solidFill>
            <a:prstDash val="solid"/>
          </a:ln>
        </p:spPr>
      </p:sp>
      <p:sp>
        <p:nvSpPr>
          <p:cNvPr id="8" name="Shape 6"/>
          <p:cNvSpPr/>
          <p:nvPr/>
        </p:nvSpPr>
        <p:spPr>
          <a:xfrm>
            <a:off x="1005840" y="3968496"/>
            <a:ext cx="9966960" cy="438912"/>
          </a:xfrm>
          <a:prstGeom prst="ellipse">
            <a:avLst/>
          </a:prstGeom>
          <a:solidFill>
            <a:srgbClr val="D7E7D8">
              <a:alpha val="92000"/>
            </a:srgbClr>
          </a:solidFill>
          <a:ln w="12700">
            <a:solidFill>
              <a:srgbClr val="D7E7D8">
                <a:alpha val="0"/>
              </a:srgbClr>
            </a:solidFill>
            <a:prstDash val="solid"/>
          </a:ln>
        </p:spPr>
      </p:sp>
      <p:sp>
        <p:nvSpPr>
          <p:cNvPr id="9" name="Shape 7"/>
          <p:cNvSpPr/>
          <p:nvPr/>
        </p:nvSpPr>
        <p:spPr>
          <a:xfrm>
            <a:off x="1060704" y="2736342"/>
            <a:ext cx="1211580" cy="1348740"/>
          </a:xfrm>
          <a:prstGeom prst="ellipse">
            <a:avLst/>
          </a:prstGeom>
          <a:solidFill>
            <a:srgbClr val="B8845A"/>
          </a:solidFill>
          <a:ln w="12700">
            <a:solidFill>
              <a:srgbClr val="8C623E"/>
            </a:solidFill>
            <a:prstDash val="solid"/>
          </a:ln>
        </p:spPr>
      </p:sp>
      <p:sp>
        <p:nvSpPr>
          <p:cNvPr id="10" name="Shape 8"/>
          <p:cNvSpPr/>
          <p:nvPr/>
        </p:nvSpPr>
        <p:spPr>
          <a:xfrm>
            <a:off x="1209294" y="2473452"/>
            <a:ext cx="914400" cy="822960"/>
          </a:xfrm>
          <a:prstGeom prst="ellipse">
            <a:avLst/>
          </a:prstGeom>
          <a:solidFill>
            <a:srgbClr val="CFA47C"/>
          </a:solidFill>
          <a:ln w="12700">
            <a:solidFill>
              <a:srgbClr val="8C623E"/>
            </a:solidFill>
            <a:prstDash val="solid"/>
          </a:ln>
        </p:spPr>
      </p:sp>
      <p:sp>
        <p:nvSpPr>
          <p:cNvPr id="11" name="Shape 9"/>
          <p:cNvSpPr/>
          <p:nvPr/>
        </p:nvSpPr>
        <p:spPr>
          <a:xfrm>
            <a:off x="1357884" y="2736342"/>
            <a:ext cx="205740" cy="205740"/>
          </a:xfrm>
          <a:prstGeom prst="ellipse">
            <a:avLst/>
          </a:prstGeom>
          <a:solidFill>
            <a:srgbClr val="FFFFFF"/>
          </a:solidFill>
          <a:ln w="12700">
            <a:solidFill>
              <a:srgbClr val="FFFFFF">
                <a:alpha val="0"/>
              </a:srgbClr>
            </a:solidFill>
            <a:prstDash val="solid"/>
          </a:ln>
        </p:spPr>
      </p:sp>
      <p:sp>
        <p:nvSpPr>
          <p:cNvPr id="12" name="Shape 10"/>
          <p:cNvSpPr/>
          <p:nvPr/>
        </p:nvSpPr>
        <p:spPr>
          <a:xfrm>
            <a:off x="1769364" y="2736342"/>
            <a:ext cx="205740" cy="205740"/>
          </a:xfrm>
          <a:prstGeom prst="ellipse">
            <a:avLst/>
          </a:prstGeom>
          <a:solidFill>
            <a:srgbClr val="FFFFFF"/>
          </a:solidFill>
          <a:ln w="12700">
            <a:solidFill>
              <a:srgbClr val="FFFFFF">
                <a:alpha val="0"/>
              </a:srgbClr>
            </a:solidFill>
            <a:prstDash val="solid"/>
          </a:ln>
        </p:spPr>
      </p:sp>
      <p:sp>
        <p:nvSpPr>
          <p:cNvPr id="13" name="Shape 11"/>
          <p:cNvSpPr/>
          <p:nvPr/>
        </p:nvSpPr>
        <p:spPr>
          <a:xfrm>
            <a:off x="1415034" y="2793492"/>
            <a:ext cx="91440" cy="91440"/>
          </a:xfrm>
          <a:prstGeom prst="ellipse">
            <a:avLst/>
          </a:prstGeom>
          <a:solidFill>
            <a:srgbClr val="23313D"/>
          </a:solidFill>
          <a:ln w="12700">
            <a:solidFill>
              <a:srgbClr val="23313D">
                <a:alpha val="0"/>
              </a:srgbClr>
            </a:solidFill>
            <a:prstDash val="solid"/>
          </a:ln>
        </p:spPr>
      </p:sp>
      <p:sp>
        <p:nvSpPr>
          <p:cNvPr id="14" name="Shape 12"/>
          <p:cNvSpPr/>
          <p:nvPr/>
        </p:nvSpPr>
        <p:spPr>
          <a:xfrm>
            <a:off x="1826514" y="2793492"/>
            <a:ext cx="91440" cy="91440"/>
          </a:xfrm>
          <a:prstGeom prst="ellipse">
            <a:avLst/>
          </a:prstGeom>
          <a:solidFill>
            <a:srgbClr val="23313D"/>
          </a:solidFill>
          <a:ln w="12700">
            <a:solidFill>
              <a:srgbClr val="23313D">
                <a:alpha val="0"/>
              </a:srgbClr>
            </a:solidFill>
            <a:prstDash val="solid"/>
          </a:ln>
        </p:spPr>
      </p:sp>
      <p:sp>
        <p:nvSpPr>
          <p:cNvPr id="15" name="Shape 13"/>
          <p:cNvSpPr/>
          <p:nvPr/>
        </p:nvSpPr>
        <p:spPr>
          <a:xfrm>
            <a:off x="1529334" y="2930652"/>
            <a:ext cx="297180" cy="205740"/>
          </a:xfrm>
          <a:prstGeom prst="arc">
            <a:avLst/>
          </a:prstGeom>
          <a:solidFill>
            <a:srgbClr val="F2C94C">
              <a:alpha val="0"/>
            </a:srgbClr>
          </a:solidFill>
          <a:ln w="25400">
            <a:solidFill>
              <a:srgbClr val="F2C94C"/>
            </a:solidFill>
            <a:prstDash val="solid"/>
          </a:ln>
        </p:spPr>
      </p:sp>
      <p:sp>
        <p:nvSpPr>
          <p:cNvPr id="16" name="Shape 14"/>
          <p:cNvSpPr/>
          <p:nvPr/>
        </p:nvSpPr>
        <p:spPr>
          <a:xfrm>
            <a:off x="4480560" y="1828800"/>
            <a:ext cx="2743200" cy="2139696"/>
          </a:xfrm>
          <a:prstGeom prst="roundRect">
            <a:avLst>
              <a:gd name="adj" fmla="val 3419"/>
            </a:avLst>
          </a:prstGeom>
          <a:solidFill>
            <a:srgbClr val="E8EEF1"/>
          </a:solidFill>
          <a:ln w="25400">
            <a:solidFill>
              <a:srgbClr val="6A8FA3"/>
            </a:solidFill>
            <a:prstDash val="solid"/>
          </a:ln>
        </p:spPr>
      </p:sp>
      <p:sp>
        <p:nvSpPr>
          <p:cNvPr id="17" name="Shape 15"/>
          <p:cNvSpPr/>
          <p:nvPr/>
        </p:nvSpPr>
        <p:spPr>
          <a:xfrm>
            <a:off x="4800600" y="2121408"/>
            <a:ext cx="932688" cy="1572768"/>
          </a:xfrm>
          <a:prstGeom prst="roundRect">
            <a:avLst>
              <a:gd name="adj" fmla="val 7843"/>
            </a:avLst>
          </a:prstGeom>
          <a:solidFill>
            <a:srgbClr val="E9F6F0"/>
          </a:solidFill>
          <a:ln w="12700">
            <a:solidFill>
              <a:srgbClr val="247058"/>
            </a:solidFill>
            <a:prstDash val="solid"/>
          </a:ln>
        </p:spPr>
      </p:sp>
      <p:sp>
        <p:nvSpPr>
          <p:cNvPr id="18" name="Shape 16"/>
          <p:cNvSpPr/>
          <p:nvPr/>
        </p:nvSpPr>
        <p:spPr>
          <a:xfrm>
            <a:off x="5980176" y="2121408"/>
            <a:ext cx="932688" cy="1572768"/>
          </a:xfrm>
          <a:prstGeom prst="roundRect">
            <a:avLst>
              <a:gd name="adj" fmla="val 7843"/>
            </a:avLst>
          </a:prstGeom>
          <a:solidFill>
            <a:srgbClr val="FDECEC"/>
          </a:solidFill>
          <a:ln w="12700">
            <a:solidFill>
              <a:srgbClr val="9B2F2F"/>
            </a:solidFill>
            <a:prstDash val="solid"/>
          </a:ln>
        </p:spPr>
      </p:sp>
      <p:sp>
        <p:nvSpPr>
          <p:cNvPr id="19" name="Shape 17"/>
          <p:cNvSpPr/>
          <p:nvPr/>
        </p:nvSpPr>
        <p:spPr>
          <a:xfrm>
            <a:off x="8275320" y="2029968"/>
            <a:ext cx="566928" cy="566928"/>
          </a:xfrm>
          <a:prstGeom prst="star5">
            <a:avLst/>
          </a:prstGeom>
          <a:solidFill>
            <a:srgbClr val="7FB7D6">
              <a:alpha val="90000"/>
            </a:srgbClr>
          </a:solidFill>
          <a:ln w="12700">
            <a:solidFill>
              <a:srgbClr val="7FB7D6">
                <a:alpha val="0"/>
              </a:srgbClr>
            </a:solidFill>
            <a:prstDash val="solid"/>
          </a:ln>
        </p:spPr>
      </p:sp>
      <p:sp>
        <p:nvSpPr>
          <p:cNvPr id="20" name="Shape 18"/>
          <p:cNvSpPr/>
          <p:nvPr/>
        </p:nvSpPr>
        <p:spPr>
          <a:xfrm>
            <a:off x="8456737" y="2211385"/>
            <a:ext cx="204094" cy="204094"/>
          </a:xfrm>
          <a:prstGeom prst="ellipse">
            <a:avLst/>
          </a:prstGeom>
          <a:solidFill>
            <a:srgbClr val="FFFFFF">
              <a:alpha val="72000"/>
            </a:srgbClr>
          </a:solidFill>
          <a:ln w="12700">
            <a:solidFill>
              <a:srgbClr val="7FB7D6"/>
            </a:solidFill>
            <a:prstDash val="solid"/>
          </a:ln>
        </p:spPr>
      </p:sp>
      <p:sp>
        <p:nvSpPr>
          <p:cNvPr id="21" name="Shape 19"/>
          <p:cNvSpPr/>
          <p:nvPr/>
        </p:nvSpPr>
        <p:spPr>
          <a:xfrm>
            <a:off x="9189720" y="2907792"/>
            <a:ext cx="384048" cy="384048"/>
          </a:xfrm>
          <a:prstGeom prst="star5">
            <a:avLst/>
          </a:prstGeom>
          <a:solidFill>
            <a:srgbClr val="F2C94C">
              <a:alpha val="90000"/>
            </a:srgbClr>
          </a:solidFill>
          <a:ln w="12700">
            <a:solidFill>
              <a:srgbClr val="F2C94C">
                <a:alpha val="0"/>
              </a:srgbClr>
            </a:solidFill>
            <a:prstDash val="solid"/>
          </a:ln>
        </p:spPr>
      </p:sp>
      <p:sp>
        <p:nvSpPr>
          <p:cNvPr id="22" name="Shape 20"/>
          <p:cNvSpPr/>
          <p:nvPr/>
        </p:nvSpPr>
        <p:spPr>
          <a:xfrm>
            <a:off x="9312615" y="3030687"/>
            <a:ext cx="138257" cy="138257"/>
          </a:xfrm>
          <a:prstGeom prst="ellipse">
            <a:avLst/>
          </a:prstGeom>
          <a:solidFill>
            <a:srgbClr val="FFFFFF">
              <a:alpha val="72000"/>
            </a:srgbClr>
          </a:solidFill>
          <a:ln w="12700">
            <a:solidFill>
              <a:srgbClr val="F2C94C"/>
            </a:solidFill>
            <a:prstDash val="solid"/>
          </a:ln>
        </p:spPr>
      </p:sp>
      <p:sp>
        <p:nvSpPr>
          <p:cNvPr id="23" name="Shape 21"/>
          <p:cNvSpPr/>
          <p:nvPr/>
        </p:nvSpPr>
        <p:spPr>
          <a:xfrm>
            <a:off x="1965960" y="914400"/>
            <a:ext cx="8183880" cy="585216"/>
          </a:xfrm>
          <a:prstGeom prst="roundRect">
            <a:avLst>
              <a:gd name="adj" fmla="val 12500"/>
            </a:avLst>
          </a:prstGeom>
          <a:solidFill>
            <a:srgbClr val="FFFFFF"/>
          </a:solidFill>
          <a:ln w="13970">
            <a:solidFill>
              <a:srgbClr val="D9CBAE"/>
            </a:solidFill>
            <a:prstDash val="solid"/>
          </a:ln>
          <a:effectLst>
            <a:outerShdw sx="100000" sy="100000" kx="0" ky="0" algn="bl" rotWithShape="0" blurRad="12700" dist="50800" dir="2700000">
              <a:srgbClr val="C8C1B0">
                <a:alpha val="16000"/>
              </a:srgbClr>
            </a:outerShdw>
          </a:effectLst>
        </p:spPr>
      </p:sp>
      <p:sp>
        <p:nvSpPr>
          <p:cNvPr id="24" name="Text 22"/>
          <p:cNvSpPr/>
          <p:nvPr/>
        </p:nvSpPr>
        <p:spPr>
          <a:xfrm>
            <a:off x="2176272" y="1033272"/>
            <a:ext cx="7754112" cy="237744"/>
          </a:xfrm>
          <a:prstGeom prst="rect">
            <a:avLst/>
          </a:prstGeom>
          <a:noFill/>
          <a:ln/>
        </p:spPr>
        <p:txBody>
          <a:bodyPr wrap="square" lIns="1016" tIns="1016" rIns="1016" bIns="1016" rtlCol="0" anchor="ctr">
            <a:normAutofit/>
          </a:bodyPr>
          <a:lstStyle/>
          <a:p>
            <a:pPr algn="ctr" indent="0" marL="0">
              <a:buNone/>
            </a:pPr>
            <a:r>
              <a:rPr lang="en-US" sz="1700" b="1" dirty="0">
                <a:solidFill>
                  <a:srgbClr val="23313D"/>
                </a:solidFill>
                <a:latin typeface="Arial" pitchFamily="34" charset="0"/>
                <a:ea typeface="Arial" pitchFamily="34" charset="-122"/>
                <a:cs typeface="Arial" pitchFamily="34" charset="-120"/>
              </a:rPr>
              <a:t>Слово з іскоркою може пройти.</a:t>
            </a:r>
            <a:endParaRPr lang="en-US" sz="1700" dirty="0"/>
          </a:p>
        </p:txBody>
      </p:sp>
      <p:sp>
        <p:nvSpPr>
          <p:cNvPr id="25" name="Shape 23"/>
          <p:cNvSpPr/>
          <p:nvPr/>
        </p:nvSpPr>
        <p:spPr>
          <a:xfrm>
            <a:off x="2578608" y="4050792"/>
            <a:ext cx="5285232" cy="384048"/>
          </a:xfrm>
          <a:prstGeom prst="roundRect">
            <a:avLst>
              <a:gd name="adj" fmla="val 19048"/>
            </a:avLst>
          </a:prstGeom>
          <a:solidFill>
            <a:srgbClr val="FFF9E8"/>
          </a:solidFill>
          <a:ln w="12700">
            <a:solidFill>
              <a:srgbClr val="E4CF98"/>
            </a:solidFill>
            <a:prstDash val="solid"/>
          </a:ln>
        </p:spPr>
      </p:sp>
      <p:sp>
        <p:nvSpPr>
          <p:cNvPr id="26" name="Text 24"/>
          <p:cNvSpPr/>
          <p:nvPr/>
        </p:nvSpPr>
        <p:spPr>
          <a:xfrm>
            <a:off x="2724912" y="4133088"/>
            <a:ext cx="4992624" cy="164592"/>
          </a:xfrm>
          <a:prstGeom prst="rect">
            <a:avLst/>
          </a:prstGeom>
          <a:noFill/>
          <a:ln/>
        </p:spPr>
        <p:txBody>
          <a:bodyPr wrap="square" lIns="1016" tIns="1016" rIns="1016" bIns="1016" rtlCol="0" anchor="ctr">
            <a:normAutofit/>
          </a:bodyPr>
          <a:lstStyle/>
          <a:p>
            <a:pPr algn="ctr" indent="0" marL="0">
              <a:buNone/>
            </a:pPr>
            <a:r>
              <a:rPr lang="en-US" sz="1050" b="1" dirty="0">
                <a:solidFill>
                  <a:srgbClr val="6B5120"/>
                </a:solidFill>
                <a:latin typeface="Arial" pitchFamily="34" charset="0"/>
                <a:ea typeface="Arial" pitchFamily="34" charset="-122"/>
                <a:cs typeface="Arial" pitchFamily="34" charset="-120"/>
              </a:rPr>
              <a:t>Ворота можуть помилитися, якщо Анічка не перевірить перший звук.</a:t>
            </a:r>
            <a:endParaRPr lang="en-US" sz="1050" dirty="0"/>
          </a:p>
        </p:txBody>
      </p:sp>
      <p:sp>
        <p:nvSpPr>
          <p:cNvPr id="27" name="Shape 25"/>
          <p:cNvSpPr/>
          <p:nvPr/>
        </p:nvSpPr>
        <p:spPr>
          <a:xfrm>
            <a:off x="987552" y="5687568"/>
            <a:ext cx="10241280" cy="694944"/>
          </a:xfrm>
          <a:prstGeom prst="roundRect">
            <a:avLst>
              <a:gd name="adj" fmla="val 10526"/>
            </a:avLst>
          </a:prstGeom>
          <a:solidFill>
            <a:srgbClr val="FFFFFF"/>
          </a:solidFill>
          <a:ln w="19050">
            <a:solidFill>
              <a:srgbClr val="7FB7D6"/>
            </a:solidFill>
            <a:prstDash val="solid"/>
          </a:ln>
        </p:spPr>
      </p:sp>
      <p:sp>
        <p:nvSpPr>
          <p:cNvPr id="28" name="Text 26"/>
          <p:cNvSpPr/>
          <p:nvPr/>
        </p:nvSpPr>
        <p:spPr>
          <a:xfrm>
            <a:off x="1225296" y="5843016"/>
            <a:ext cx="9765792" cy="256032"/>
          </a:xfrm>
          <a:prstGeom prst="rect">
            <a:avLst/>
          </a:prstGeom>
          <a:noFill/>
          <a:ln/>
        </p:spPr>
        <p:txBody>
          <a:bodyPr wrap="square" lIns="1016" tIns="1016" rIns="1016" bIns="1016" rtlCol="0" anchor="ctr">
            <a:normAutofit/>
          </a:bodyPr>
          <a:lstStyle/>
          <a:p>
            <a:pPr algn="ctr" indent="0" marL="0">
              <a:buNone/>
            </a:pPr>
            <a:r>
              <a:rPr lang="en-US" sz="2100" b="1" dirty="0">
                <a:solidFill>
                  <a:srgbClr val="23313D"/>
                </a:solidFill>
                <a:latin typeface="Arial" pitchFamily="34" charset="0"/>
                <a:ea typeface="Arial" pitchFamily="34" charset="-122"/>
                <a:cs typeface="Arial" pitchFamily="34" charset="-120"/>
              </a:rPr>
              <a:t>Покажи доріжку: можна чи стоп.</a:t>
            </a:r>
            <a:endParaRPr lang="en-US" sz="2100" dirty="0"/>
          </a:p>
        </p:txBody>
      </p:sp>
      <p:sp>
        <p:nvSpPr>
          <p:cNvPr id="29" name="Shape 27"/>
          <p:cNvSpPr/>
          <p:nvPr/>
        </p:nvSpPr>
        <p:spPr>
          <a:xfrm>
            <a:off x="2831440" y="4791456"/>
            <a:ext cx="3154680" cy="859536"/>
          </a:xfrm>
          <a:prstGeom prst="roundRect">
            <a:avLst>
              <a:gd name="adj" fmla="val 8511"/>
            </a:avLst>
          </a:prstGeom>
          <a:solidFill>
            <a:srgbClr val="E9F6F0"/>
          </a:solidFill>
          <a:ln w="17780">
            <a:solidFill>
              <a:srgbClr val="247058"/>
            </a:solidFill>
            <a:prstDash val="solid"/>
          </a:ln>
        </p:spPr>
      </p:sp>
      <p:sp>
        <p:nvSpPr>
          <p:cNvPr id="30" name="Shape 28"/>
          <p:cNvSpPr/>
          <p:nvPr/>
        </p:nvSpPr>
        <p:spPr>
          <a:xfrm>
            <a:off x="2996032" y="4965192"/>
            <a:ext cx="384048" cy="384048"/>
          </a:xfrm>
          <a:prstGeom prst="ellipse">
            <a:avLst/>
          </a:prstGeom>
          <a:solidFill>
            <a:srgbClr val="247058">
              <a:alpha val="90000"/>
            </a:srgbClr>
          </a:solidFill>
          <a:ln w="12700">
            <a:solidFill>
              <a:srgbClr val="247058">
                <a:alpha val="0"/>
              </a:srgbClr>
            </a:solidFill>
            <a:prstDash val="solid"/>
          </a:ln>
        </p:spPr>
      </p:sp>
      <p:sp>
        <p:nvSpPr>
          <p:cNvPr id="31" name="Text 29"/>
          <p:cNvSpPr/>
          <p:nvPr/>
        </p:nvSpPr>
        <p:spPr>
          <a:xfrm>
            <a:off x="3434944"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Можна</a:t>
            </a:r>
            <a:endParaRPr lang="en-US" sz="2000" dirty="0"/>
          </a:p>
        </p:txBody>
      </p:sp>
      <p:sp>
        <p:nvSpPr>
          <p:cNvPr id="32" name="Shape 30"/>
          <p:cNvSpPr/>
          <p:nvPr/>
        </p:nvSpPr>
        <p:spPr>
          <a:xfrm>
            <a:off x="6205576" y="4791456"/>
            <a:ext cx="3154680" cy="859536"/>
          </a:xfrm>
          <a:prstGeom prst="roundRect">
            <a:avLst>
              <a:gd name="adj" fmla="val 8511"/>
            </a:avLst>
          </a:prstGeom>
          <a:solidFill>
            <a:srgbClr val="FDECEC"/>
          </a:solidFill>
          <a:ln w="17780">
            <a:solidFill>
              <a:srgbClr val="9B2F2F"/>
            </a:solidFill>
            <a:prstDash val="solid"/>
          </a:ln>
        </p:spPr>
      </p:sp>
      <p:sp>
        <p:nvSpPr>
          <p:cNvPr id="33" name="Shape 31"/>
          <p:cNvSpPr/>
          <p:nvPr/>
        </p:nvSpPr>
        <p:spPr>
          <a:xfrm>
            <a:off x="6370168" y="4965192"/>
            <a:ext cx="384048" cy="384048"/>
          </a:xfrm>
          <a:prstGeom prst="ellipse">
            <a:avLst/>
          </a:prstGeom>
          <a:solidFill>
            <a:srgbClr val="9B2F2F">
              <a:alpha val="90000"/>
            </a:srgbClr>
          </a:solidFill>
          <a:ln w="12700">
            <a:solidFill>
              <a:srgbClr val="9B2F2F">
                <a:alpha val="0"/>
              </a:srgbClr>
            </a:solidFill>
            <a:prstDash val="solid"/>
          </a:ln>
        </p:spPr>
      </p:sp>
      <p:sp>
        <p:nvSpPr>
          <p:cNvPr id="34" name="Text 32"/>
          <p:cNvSpPr/>
          <p:nvPr/>
        </p:nvSpPr>
        <p:spPr>
          <a:xfrm>
            <a:off x="6809080" y="4919472"/>
            <a:ext cx="2386584" cy="310896"/>
          </a:xfrm>
          <a:prstGeom prst="rect">
            <a:avLst/>
          </a:prstGeom>
          <a:noFill/>
          <a:ln/>
        </p:spPr>
        <p:txBody>
          <a:bodyPr wrap="square" lIns="1016" tIns="1016" rIns="1016" bIns="1016" rtlCol="0" anchor="ctr">
            <a:normAutofit/>
          </a:bodyPr>
          <a:lstStyle/>
          <a:p>
            <a:pPr algn="ctr" indent="0" marL="0">
              <a:buNone/>
            </a:pPr>
            <a:r>
              <a:rPr lang="en-US" sz="2000" b="1" dirty="0">
                <a:solidFill>
                  <a:srgbClr val="23313D"/>
                </a:solidFill>
                <a:latin typeface="Arial" pitchFamily="34" charset="0"/>
                <a:ea typeface="Arial" pitchFamily="34" charset="-122"/>
                <a:cs typeface="Arial" pitchFamily="34" charset="-120"/>
              </a:rPr>
              <a:t>Стоп</a:t>
            </a:r>
            <a:endParaRPr lang="en-US" sz="2000" dirty="0"/>
          </a:p>
        </p:txBody>
      </p:sp>
      <p:sp>
        <p:nvSpPr>
          <p:cNvPr id="35" name="Text 33"/>
          <p:cNvSpPr/>
          <p:nvPr/>
        </p:nvSpPr>
        <p:spPr>
          <a:xfrm>
            <a:off x="8229600" y="4315968"/>
            <a:ext cx="2743200" cy="201168"/>
          </a:xfrm>
          <a:prstGeom prst="rect">
            <a:avLst/>
          </a:prstGeom>
          <a:noFill/>
          <a:ln/>
        </p:spPr>
        <p:txBody>
          <a:bodyPr wrap="square" lIns="1016" tIns="1016" rIns="1016" bIns="1016" rtlCol="0" anchor="ctr">
            <a:normAutofit/>
          </a:bodyPr>
          <a:lstStyle/>
          <a:p>
            <a:pPr algn="ctr" indent="0" marL="0">
              <a:buNone/>
            </a:pPr>
            <a:r>
              <a:rPr lang="en-US" sz="1150" dirty="0">
                <a:solidFill>
                  <a:srgbClr val="5E6C78"/>
                </a:solidFill>
                <a:latin typeface="Arial" pitchFamily="34" charset="0"/>
                <a:ea typeface="Arial" pitchFamily="34" charset="-122"/>
                <a:cs typeface="Arial" pitchFamily="34" charset="-120"/>
              </a:rPr>
              <a:t>Ворота пропускають героя.</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Logopedia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1. Кристал звука А</dc:title>
  <dc:subject>Урок 1. Кристал звука А</dc:subject>
  <dc:creator>Anichka AI Lesson System</dc:creator>
  <cp:lastModifiedBy>Anichka AI Lesson System</cp:lastModifiedBy>
  <cp:revision>1</cp:revision>
  <dcterms:created xsi:type="dcterms:W3CDTF">2026-06-12T12:51:44Z</dcterms:created>
  <dcterms:modified xsi:type="dcterms:W3CDTF">2026-06-12T12:51:44Z</dcterms:modified>
</cp:coreProperties>
</file>